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475117" y="1496683"/>
            <a:ext cx="10029495" cy="2626743"/>
          </a:xfrm>
        </p:spPr>
        <p:txBody>
          <a:bodyPr>
            <a:normAutofit fontScale="90000"/>
          </a:bodyPr>
          <a:lstStyle/>
          <a:p>
            <a:pPr>
              <a:lnSpc>
                <a:spcPts val="6800"/>
              </a:lnSpc>
              <a:spcAft>
                <a:spcPts val="0"/>
              </a:spcAft>
            </a:pPr>
            <a:r>
              <a:rPr lang="zh-TW" altLang="en-US" b="1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          </a:t>
            </a:r>
            <a:r>
              <a:rPr lang="zh-TW" altLang="zh-TW" b="1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臺南市</a:t>
            </a:r>
            <a:r>
              <a:rPr lang="zh-TW" altLang="en-US" b="1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永康國小</a:t>
            </a:r>
            <a:r>
              <a:rPr lang="en-US" altLang="zh-TW" b="1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/>
            </a:r>
            <a:br>
              <a:rPr lang="en-US" altLang="zh-TW" b="1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</a:br>
            <a:r>
              <a:rPr lang="zh-TW" altLang="en-US" b="1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   </a:t>
            </a:r>
            <a:r>
              <a:rPr lang="en-US" altLang="zh-TW" b="1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109</a:t>
            </a:r>
            <a:r>
              <a:rPr lang="zh-TW" altLang="zh-TW" b="1" dirty="0">
                <a:latin typeface="Times New Roman" panose="02020603050405020304" pitchFamily="18" charset="0"/>
                <a:ea typeface="新細明體" panose="02020500000000000000" pitchFamily="18" charset="-120"/>
              </a:rPr>
              <a:t>年度社區生活</a:t>
            </a:r>
            <a:r>
              <a:rPr lang="zh-TW" altLang="zh-TW" b="1" dirty="0" smtClean="0">
                <a:latin typeface="Times New Roman" panose="02020603050405020304" pitchFamily="18" charset="0"/>
                <a:ea typeface="新細明體" panose="02020500000000000000" pitchFamily="18" charset="-120"/>
              </a:rPr>
              <a:t>營校園</a:t>
            </a:r>
            <a:r>
              <a:rPr lang="zh-TW" altLang="zh-TW" b="1" dirty="0">
                <a:latin typeface="Times New Roman" panose="02020603050405020304" pitchFamily="18" charset="0"/>
                <a:ea typeface="新細明體" panose="02020500000000000000" pitchFamily="18" charset="-120"/>
              </a:rPr>
              <a:t>輔導活動</a:t>
            </a:r>
            <a:r>
              <a:rPr lang="zh-TW" altLang="zh-TW" sz="4400" dirty="0">
                <a:latin typeface="Times New Roman" panose="02020603050405020304" pitchFamily="18" charset="0"/>
                <a:ea typeface="新細明體" panose="02020500000000000000" pitchFamily="18" charset="-120"/>
              </a:rPr>
              <a:t/>
            </a:r>
            <a:br>
              <a:rPr lang="zh-TW" altLang="zh-TW" sz="4400" dirty="0">
                <a:latin typeface="Times New Roman" panose="02020603050405020304" pitchFamily="18" charset="0"/>
                <a:ea typeface="新細明體" panose="02020500000000000000" pitchFamily="18" charset="-120"/>
              </a:rPr>
            </a:b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032164" y="4742874"/>
            <a:ext cx="8915399" cy="1126283"/>
          </a:xfrm>
        </p:spPr>
        <p:txBody>
          <a:bodyPr>
            <a:normAutofit/>
          </a:bodyPr>
          <a:lstStyle/>
          <a:p>
            <a:r>
              <a:rPr lang="zh-TW" altLang="en-US" sz="4800" dirty="0" smtClean="0">
                <a:solidFill>
                  <a:srgbClr val="00B050"/>
                </a:solidFill>
              </a:rPr>
              <a:t> 類別</a:t>
            </a:r>
            <a:r>
              <a:rPr lang="en-US" altLang="zh-TW" sz="4800" dirty="0" smtClean="0">
                <a:solidFill>
                  <a:srgbClr val="00B050"/>
                </a:solidFill>
              </a:rPr>
              <a:t>:</a:t>
            </a:r>
            <a:r>
              <a:rPr lang="zh-TW" altLang="en-US" sz="4800" dirty="0" smtClean="0">
                <a:solidFill>
                  <a:srgbClr val="00B050"/>
                </a:solidFill>
              </a:rPr>
              <a:t>陽光青少年</a:t>
            </a:r>
            <a:endParaRPr lang="zh-TW" altLang="en-US" sz="4800" dirty="0">
              <a:solidFill>
                <a:srgbClr val="00B05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69" y="3364301"/>
            <a:ext cx="4058484" cy="28026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18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2925" y="624109"/>
            <a:ext cx="8911687" cy="2058706"/>
          </a:xfrm>
        </p:spPr>
        <p:txBody>
          <a:bodyPr>
            <a:no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執行時間</a:t>
            </a:r>
            <a:r>
              <a:rPr lang="en-US" altLang="zh-TW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en-US" altLang="zh-TW" kern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109/03/04-07/08</a:t>
            </a:r>
            <a:r>
              <a:rPr lang="en-US" altLang="zh-TW" kern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kern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kern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kern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kern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活動地點</a:t>
            </a:r>
            <a:r>
              <a:rPr lang="en-US" altLang="zh-TW" kern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zh-TW" kern="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本校輔導資源</a:t>
            </a:r>
            <a:r>
              <a:rPr lang="zh-TW" altLang="zh-TW" kern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教室</a:t>
            </a:r>
            <a:r>
              <a:rPr lang="en-US" altLang="zh-TW" kern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kern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zh-TW" altLang="en-US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94322" y="2858219"/>
            <a:ext cx="8915400" cy="3777622"/>
          </a:xfrm>
        </p:spPr>
        <p:txBody>
          <a:bodyPr>
            <a:normAutofit/>
          </a:bodyPr>
          <a:lstStyle/>
          <a:p>
            <a:pPr marL="0" lvl="0" indent="0">
              <a:lnSpc>
                <a:spcPts val="3800"/>
              </a:lnSpc>
              <a:buNone/>
            </a:pPr>
            <a:r>
              <a:rPr lang="zh-TW" altLang="zh-TW" sz="3600" kern="150" dirty="0">
                <a:solidFill>
                  <a:srgbClr val="0070C0"/>
                </a:solidFill>
                <a:latin typeface="Times New Roman" panose="02020603050405020304" pitchFamily="18" charset="0"/>
                <a:ea typeface="標楷體" panose="03000509000000000000" pitchFamily="65" charset="-120"/>
              </a:rPr>
              <a:t>實施對象</a:t>
            </a:r>
            <a:r>
              <a:rPr lang="zh-TW" altLang="zh-TW" sz="3600" kern="150" dirty="0">
                <a:latin typeface="Times New Roman" panose="02020603050405020304" pitchFamily="18" charset="0"/>
                <a:ea typeface="標楷體" panose="03000509000000000000" pitchFamily="65" charset="-120"/>
              </a:rPr>
              <a:t>：</a:t>
            </a:r>
            <a:endParaRPr lang="zh-TW" altLang="zh-TW" sz="36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269875">
              <a:lnSpc>
                <a:spcPts val="3800"/>
              </a:lnSpc>
            </a:pPr>
            <a:r>
              <a:rPr lang="zh-TW" altLang="zh-TW" sz="3600" kern="150" dirty="0">
                <a:latin typeface="Times New Roman" panose="02020603050405020304" pitchFamily="18" charset="0"/>
                <a:ea typeface="標楷體" panose="03000509000000000000" pitchFamily="65" charset="-120"/>
              </a:rPr>
              <a:t>一、中輟復學需要特別教育之學生、時輟時學及中輟邊緣學生</a:t>
            </a:r>
            <a:r>
              <a:rPr lang="zh-TW" altLang="zh-TW" sz="3600" kern="150" dirty="0" smtClean="0">
                <a:latin typeface="Times New Roman" panose="02020603050405020304" pitchFamily="18" charset="0"/>
                <a:ea typeface="標楷體" panose="03000509000000000000" pitchFamily="65" charset="-120"/>
              </a:rPr>
              <a:t>。</a:t>
            </a:r>
            <a:endParaRPr lang="en-US" altLang="zh-TW" sz="3600" kern="150" dirty="0" smtClean="0"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marL="0" indent="0">
              <a:lnSpc>
                <a:spcPts val="3800"/>
              </a:lnSpc>
              <a:buNone/>
            </a:pPr>
            <a:endParaRPr lang="zh-TW" altLang="zh-TW" sz="36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269875">
              <a:lnSpc>
                <a:spcPts val="3800"/>
              </a:lnSpc>
            </a:pPr>
            <a:r>
              <a:rPr lang="zh-TW" altLang="zh-TW" sz="3600" kern="150" dirty="0">
                <a:latin typeface="Times New Roman" panose="02020603050405020304" pitchFamily="18" charset="0"/>
                <a:ea typeface="標楷體" panose="03000509000000000000" pitchFamily="65" charset="-120"/>
              </a:rPr>
              <a:t>二、生活適應困難、學習意願低落有中輟之虞之學生。</a:t>
            </a:r>
            <a:endParaRPr lang="zh-TW" altLang="zh-TW" sz="3600" dirty="0"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>
              <a:lnSpc>
                <a:spcPts val="3800"/>
              </a:lnSpc>
            </a:pP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1234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66823" y="181156"/>
            <a:ext cx="9175480" cy="3571334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堅強師資陣容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 </a:t>
            </a:r>
            <a:r>
              <a:rPr lang="zh-TW" altLang="zh-TW" kern="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吳幸娥</a:t>
            </a:r>
            <a:r>
              <a:rPr lang="zh-TW" altLang="en-US" kern="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lang="en-US" altLang="zh-TW" kern="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kern="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食品</a:t>
            </a:r>
            <a:r>
              <a:rPr lang="zh-TW" altLang="zh-TW" kern="0" dirty="0">
                <a:ea typeface="標楷體" panose="03000509000000000000" pitchFamily="65" charset="-120"/>
                <a:cs typeface="Times New Roman" panose="02020603050405020304" pitchFamily="18" charset="0"/>
              </a:rPr>
              <a:t>烘焙乙級</a:t>
            </a:r>
            <a:r>
              <a:rPr lang="zh-TW" altLang="zh-TW" kern="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證照</a:t>
            </a:r>
            <a:r>
              <a:rPr lang="en-US" altLang="zh-TW" kern="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br>
              <a:rPr lang="en-US" altLang="zh-TW" kern="0" dirty="0" smtClean="0"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kern="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上課方式</a:t>
            </a:r>
            <a:r>
              <a:rPr lang="en-US" altLang="zh-TW" kern="0" dirty="0" smtClean="0"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br>
              <a:rPr lang="en-US" altLang="zh-TW" kern="0" dirty="0" smtClean="0"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新細明體" panose="02020500000000000000" pitchFamily="18" charset="-120"/>
              </a:rPr>
              <a:t>1</a:t>
            </a:r>
            <a:r>
              <a:rPr lang="en-US" altLang="zh-TW" dirty="0">
                <a:latin typeface="標楷體" panose="03000509000000000000" pitchFamily="65" charset="-120"/>
                <a:ea typeface="新細明體" panose="02020500000000000000" pitchFamily="18" charset="-120"/>
              </a:rPr>
              <a:t>.</a:t>
            </a:r>
            <a:r>
              <a:rPr lang="zh-TW" altLang="zh-TW" dirty="0">
                <a:latin typeface="Times New Roman" panose="02020603050405020304" pitchFamily="18" charset="0"/>
                <a:ea typeface="標楷體" panose="03000509000000000000" pitchFamily="65" charset="-120"/>
              </a:rPr>
              <a:t>透過講解、示範、實作及分享。</a:t>
            </a:r>
            <a:r>
              <a:rPr lang="zh-TW" altLang="zh-TW" dirty="0">
                <a:latin typeface="Times New Roman" panose="02020603050405020304" pitchFamily="18" charset="0"/>
                <a:ea typeface="新細明體" panose="02020500000000000000" pitchFamily="18" charset="-120"/>
              </a:rPr>
              <a:t/>
            </a:r>
            <a:br>
              <a:rPr lang="zh-TW" altLang="zh-TW" dirty="0">
                <a:latin typeface="Times New Roman" panose="02020603050405020304" pitchFamily="18" charset="0"/>
                <a:ea typeface="新細明體" panose="02020500000000000000" pitchFamily="18" charset="-120"/>
              </a:rPr>
            </a:br>
            <a:r>
              <a:rPr lang="en-US" altLang="zh-TW" kern="0" dirty="0">
                <a:latin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zh-TW" kern="0" dirty="0">
                <a:ea typeface="標楷體" panose="03000509000000000000" pitchFamily="65" charset="-120"/>
                <a:cs typeface="Times New Roman" panose="02020603050405020304" pitchFamily="18" charset="0"/>
              </a:rPr>
              <a:t>中西式烘焙課程</a:t>
            </a:r>
            <a:endParaRPr lang="zh-TW" altLang="en-US" dirty="0"/>
          </a:p>
        </p:txBody>
      </p:sp>
      <p:pic>
        <p:nvPicPr>
          <p:cNvPr id="4" name="內容版面配置區 3" descr="C:\Users\Administrator\Downloads\122344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t="11098" r="3614" b="10143"/>
          <a:stretch/>
        </p:blipFill>
        <p:spPr bwMode="auto">
          <a:xfrm>
            <a:off x="6965774" y="2855344"/>
            <a:ext cx="2186851" cy="3072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 descr="C:\Users\Administrator\Downloads\122343.jpg"/>
          <p:cNvPicPr/>
          <p:nvPr/>
        </p:nvPicPr>
        <p:blipFill>
          <a:blip r:embed="rId3" cstate="print"/>
          <a:srcRect l="30217" t="25802" r="17190" b="32189"/>
          <a:stretch>
            <a:fillRect/>
          </a:stretch>
        </p:blipFill>
        <p:spPr bwMode="auto">
          <a:xfrm>
            <a:off x="3403437" y="3579962"/>
            <a:ext cx="2125724" cy="3105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665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92924" y="624109"/>
            <a:ext cx="8911687" cy="6121748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親職教育講座講師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徐</a:t>
            </a:r>
            <a:r>
              <a:rPr lang="zh-TW" altLang="zh-TW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于</a:t>
            </a:r>
            <a:r>
              <a:rPr lang="zh-TW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涵</a:t>
            </a:r>
            <a:r>
              <a:rPr lang="en-US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en-US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高雄市</a:t>
            </a:r>
            <a:r>
              <a:rPr lang="zh-TW" altLang="en-US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學諮中心心理</a:t>
            </a:r>
            <a:r>
              <a:rPr lang="zh-TW" altLang="en-US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師</a:t>
            </a:r>
            <a:r>
              <a:rPr lang="en-US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kern="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辦理日期</a:t>
            </a:r>
            <a:r>
              <a:rPr lang="zh-TW" altLang="en-US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：</a:t>
            </a:r>
            <a:r>
              <a:rPr lang="en-US" altLang="zh-TW" kern="0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109</a:t>
            </a:r>
            <a:r>
              <a:rPr lang="zh-TW" altLang="en-US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lang="zh-TW" altLang="en-US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</a:t>
            </a:r>
            <a:r>
              <a:rPr lang="en-US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23</a:t>
            </a:r>
            <a:r>
              <a:rPr lang="zh-TW" altLang="en-US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日。</a:t>
            </a:r>
            <a:r>
              <a:rPr lang="en-US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kern="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內容</a:t>
            </a:r>
            <a:r>
              <a:rPr lang="en-US" altLang="zh-TW" kern="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從講座中，教導孩子兼具品格與價值的技能，培養尊重、關心他人、解決問題與合作的精神</a:t>
            </a:r>
            <a:r>
              <a:rPr lang="zh-TW" altLang="en-US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1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  <a:t>促使孩子發現自己擁有能力，並且了解如何正確運用這些能力。</a:t>
            </a:r>
            <a:br>
              <a:rPr lang="zh-TW" altLang="en-US" sz="31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31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5138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56272" y="276045"/>
            <a:ext cx="9276931" cy="1325592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反毒教育課程</a:t>
            </a:r>
            <a:r>
              <a:rPr lang="en-US" altLang="zh-TW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輔導主任 唐春生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82" y="1429109"/>
            <a:ext cx="4520241" cy="3390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11"/>
          <a:stretch/>
        </p:blipFill>
        <p:spPr>
          <a:xfrm>
            <a:off x="5849606" y="3615585"/>
            <a:ext cx="3424688" cy="2959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t="12704"/>
          <a:stretch/>
        </p:blipFill>
        <p:spPr>
          <a:xfrm rot="5400000">
            <a:off x="8064870" y="720276"/>
            <a:ext cx="3868087" cy="27299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6099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94184" y="417076"/>
            <a:ext cx="8911687" cy="128089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烹飪照片</a:t>
            </a:r>
            <a:r>
              <a:rPr lang="en-US" altLang="zh-TW" dirty="0" smtClean="0">
                <a:solidFill>
                  <a:srgbClr val="0070C0"/>
                </a:solidFill>
              </a:rPr>
              <a:t>:</a:t>
            </a:r>
            <a:endParaRPr lang="zh-TW" altLang="en-US" dirty="0">
              <a:solidFill>
                <a:srgbClr val="0070C0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76" y="1526876"/>
            <a:ext cx="3750309" cy="182303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60" y="4119112"/>
            <a:ext cx="2846717" cy="213503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811" y="773510"/>
            <a:ext cx="3711250" cy="278343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785" y="4141217"/>
            <a:ext cx="4485735" cy="21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23581" y="520592"/>
            <a:ext cx="8911687" cy="1523867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親職講座照片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93" y="1699403"/>
            <a:ext cx="3806265" cy="285534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424" y="395778"/>
            <a:ext cx="4073511" cy="305582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72" y="3890513"/>
            <a:ext cx="3748769" cy="281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8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54570" y="185420"/>
            <a:ext cx="8911687" cy="1280890"/>
          </a:xfrm>
        </p:spPr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親師生回饋</a:t>
            </a:r>
            <a:endParaRPr lang="zh-TW" altLang="en-US" sz="40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3" y="1597251"/>
            <a:ext cx="4104354" cy="3078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243" y="185420"/>
            <a:ext cx="4592128" cy="344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210" y="4093086"/>
            <a:ext cx="5840083" cy="2764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342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絲縷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53</TotalTime>
  <Words>81</Words>
  <Application>Microsoft Office PowerPoint</Application>
  <PresentationFormat>寬螢幕</PresentationFormat>
  <Paragraphs>13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6" baseType="lpstr">
      <vt:lpstr>微軟正黑體</vt:lpstr>
      <vt:lpstr>新細明體</vt:lpstr>
      <vt:lpstr>標楷體</vt:lpstr>
      <vt:lpstr>Arial</vt:lpstr>
      <vt:lpstr>Century Gothic</vt:lpstr>
      <vt:lpstr>Times New Roman</vt:lpstr>
      <vt:lpstr>Wingdings 3</vt:lpstr>
      <vt:lpstr>絲縷</vt:lpstr>
      <vt:lpstr>          臺南市永康國小    109年度社區生活營校園輔導活動 </vt:lpstr>
      <vt:lpstr>執行時間:109/03/04-07/08  活動地點:本校輔導資源教室 </vt:lpstr>
      <vt:lpstr>堅強師資陣容:   吳幸娥  (食品烘焙乙級證照) 上課方式: 1.透過講解、示範、實作及分享。 2.中西式烘焙課程</vt:lpstr>
      <vt:lpstr>親職教育講座講師: 徐于涵:高雄市學諮中心心理師  辦理日期：109年5月23日。  內容: 1.從講座中，教導孩子兼具品格與價值的技能，培養尊重、關心他人、解決問題與合作的精神。  2.促使孩子發現自己擁有能力，並且了解如何正確運用這些能力。 </vt:lpstr>
      <vt:lpstr>反毒教育課程: 輔導主任 唐春生</vt:lpstr>
      <vt:lpstr>烹飪照片:</vt:lpstr>
      <vt:lpstr>親職講座照片:</vt:lpstr>
      <vt:lpstr>親師生回饋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臺南市永康國小    109年度社區生活營校園輔導活動</dc:title>
  <dc:creator>usertea</dc:creator>
  <cp:lastModifiedBy>usertea</cp:lastModifiedBy>
  <cp:revision>10</cp:revision>
  <dcterms:created xsi:type="dcterms:W3CDTF">2020-09-26T01:19:30Z</dcterms:created>
  <dcterms:modified xsi:type="dcterms:W3CDTF">2020-09-28T02:11:32Z</dcterms:modified>
</cp:coreProperties>
</file>