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12192000" cy="10693400"/>
  <p:notesSz cx="121920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-40106" y="570991"/>
            <a:ext cx="7643063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EF883B"/>
                </a:solidFill>
                <a:latin typeface="Microsoft YaHei"/>
                <a:cs typeface="Microsoft YaHe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611622"/>
            <a:ext cx="12192000" cy="22463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585858"/>
                </a:solidFill>
                <a:latin typeface="Microsoft YaHei"/>
                <a:cs typeface="Microsoft YaHe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585858"/>
                </a:solidFill>
                <a:latin typeface="Microsoft YaHei"/>
                <a:cs typeface="Microsoft YaHe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585858"/>
                </a:solidFill>
                <a:latin typeface="Microsoft YaHei"/>
                <a:cs typeface="Microsoft YaHe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3703" y="39065"/>
            <a:ext cx="4826000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585858"/>
                </a:solidFill>
                <a:latin typeface="Microsoft YaHei"/>
                <a:cs typeface="Microsoft YaHe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chrome.google.com/webstore" TargetMode="Externa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18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12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13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15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16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1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289843"/>
            <a:ext cx="6765925" cy="4219575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984885">
              <a:lnSpc>
                <a:spcPct val="100000"/>
              </a:lnSpc>
              <a:spcBef>
                <a:spcPts val="1000"/>
              </a:spcBef>
            </a:pPr>
            <a:r>
              <a:rPr dirty="0" sz="1600" spc="-5" b="1">
                <a:latin typeface="Microsoft JhengHei"/>
                <a:cs typeface="Microsoft JhengHei"/>
              </a:rPr>
              <a:t>布可星</a:t>
            </a:r>
            <a:r>
              <a:rPr dirty="0" sz="1600" spc="5" b="1">
                <a:latin typeface="Microsoft JhengHei"/>
                <a:cs typeface="Microsoft JhengHei"/>
              </a:rPr>
              <a:t>球</a:t>
            </a:r>
            <a:r>
              <a:rPr dirty="0" sz="1600" spc="-5" b="1">
                <a:latin typeface="Microsoft JhengHei"/>
                <a:cs typeface="Microsoft JhengHei"/>
              </a:rPr>
              <a:t>［中</a:t>
            </a:r>
            <a:r>
              <a:rPr dirty="0" sz="1600" spc="5" b="1">
                <a:latin typeface="Microsoft JhengHei"/>
                <a:cs typeface="Microsoft JhengHei"/>
              </a:rPr>
              <a:t>文</a:t>
            </a:r>
            <a:r>
              <a:rPr dirty="0" sz="1600" spc="-5" b="1">
                <a:latin typeface="Microsoft JhengHei"/>
                <a:cs typeface="Microsoft JhengHei"/>
              </a:rPr>
              <a:t>字搭配</a:t>
            </a:r>
            <a:r>
              <a:rPr dirty="0" sz="1600" spc="5" b="1">
                <a:latin typeface="Microsoft JhengHei"/>
                <a:cs typeface="Microsoft JhengHei"/>
              </a:rPr>
              <a:t>注</a:t>
            </a:r>
            <a:r>
              <a:rPr dirty="0" sz="1600" spc="-5" b="1">
                <a:latin typeface="Microsoft JhengHei"/>
                <a:cs typeface="Microsoft JhengHei"/>
              </a:rPr>
              <a:t>音呈</a:t>
            </a:r>
            <a:r>
              <a:rPr dirty="0" sz="1600" spc="5" b="1">
                <a:latin typeface="Microsoft JhengHei"/>
                <a:cs typeface="Microsoft JhengHei"/>
              </a:rPr>
              <a:t>現</a:t>
            </a:r>
            <a:r>
              <a:rPr dirty="0" sz="1600" spc="-5" b="1">
                <a:latin typeface="Microsoft JhengHei"/>
                <a:cs typeface="Microsoft JhengHei"/>
              </a:rPr>
              <a:t>］操作</a:t>
            </a:r>
            <a:r>
              <a:rPr dirty="0" sz="1600" spc="5" b="1">
                <a:latin typeface="Microsoft JhengHei"/>
                <a:cs typeface="Microsoft JhengHei"/>
              </a:rPr>
              <a:t>指</a:t>
            </a:r>
            <a:r>
              <a:rPr dirty="0" sz="1600" b="1">
                <a:latin typeface="Microsoft JhengHei"/>
                <a:cs typeface="Microsoft JhengHei"/>
              </a:rPr>
              <a:t>南</a:t>
            </a:r>
            <a:r>
              <a:rPr dirty="0" sz="1600" spc="5" b="1">
                <a:latin typeface="Microsoft JhengHei"/>
                <a:cs typeface="Microsoft JhengHei"/>
              </a:rPr>
              <a:t>（</a:t>
            </a:r>
            <a:r>
              <a:rPr dirty="0" sz="1600" spc="-5" b="1">
                <a:latin typeface="Microsoft JhengHei"/>
                <a:cs typeface="Microsoft JhengHei"/>
              </a:rPr>
              <a:t>第</a:t>
            </a:r>
            <a:r>
              <a:rPr dirty="0" sz="1600" spc="-30" b="1">
                <a:latin typeface="Microsoft JhengHei"/>
                <a:cs typeface="Microsoft JhengHei"/>
              </a:rPr>
              <a:t> </a:t>
            </a:r>
            <a:r>
              <a:rPr dirty="0" sz="1600" spc="-5" b="1">
                <a:latin typeface="Microsoft JhengHei"/>
                <a:cs typeface="Microsoft JhengHei"/>
              </a:rPr>
              <a:t>1</a:t>
            </a:r>
            <a:r>
              <a:rPr dirty="0" sz="1600" spc="-45" b="1">
                <a:latin typeface="Microsoft JhengHei"/>
                <a:cs typeface="Microsoft JhengHei"/>
              </a:rPr>
              <a:t> </a:t>
            </a:r>
            <a:r>
              <a:rPr dirty="0" sz="1600" spc="-5" b="1">
                <a:latin typeface="Microsoft JhengHei"/>
                <a:cs typeface="Microsoft JhengHei"/>
              </a:rPr>
              <a:t>版）</a:t>
            </a:r>
            <a:endParaRPr sz="16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400" b="1">
                <a:latin typeface="Microsoft JhengHei"/>
                <a:cs typeface="Microsoft JhengHei"/>
              </a:rPr>
              <a:t>一、說明</a:t>
            </a:r>
            <a:endParaRPr sz="14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200">
                <a:latin typeface="Microsoft JhengHei"/>
                <a:cs typeface="Microsoft JhengHei"/>
              </a:rPr>
              <a:t>以下步驟提供布可星球答題處的題目與選項呈現注音。</a:t>
            </a:r>
            <a:endParaRPr sz="12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Microsoft JhengHei"/>
                <a:cs typeface="Microsoft JhengHei"/>
              </a:rPr>
              <a:t>二、</a:t>
            </a:r>
            <a:r>
              <a:rPr dirty="0" sz="1400" spc="365" b="1">
                <a:latin typeface="Microsoft JhengHei"/>
                <a:cs typeface="Microsoft JhengHei"/>
              </a:rPr>
              <a:t> </a:t>
            </a:r>
            <a:r>
              <a:rPr dirty="0" sz="1400" b="1">
                <a:latin typeface="Microsoft JhengHei"/>
                <a:cs typeface="Microsoft JhengHei"/>
              </a:rPr>
              <a:t>條件或</a:t>
            </a:r>
            <a:r>
              <a:rPr dirty="0" sz="1400" spc="-15" b="1">
                <a:latin typeface="Microsoft JhengHei"/>
                <a:cs typeface="Microsoft JhengHei"/>
              </a:rPr>
              <a:t>限</a:t>
            </a:r>
            <a:r>
              <a:rPr dirty="0" sz="1400" b="1">
                <a:latin typeface="Microsoft JhengHei"/>
                <a:cs typeface="Microsoft JhengHei"/>
              </a:rPr>
              <a:t>制</a:t>
            </a:r>
            <a:endParaRPr sz="1400">
              <a:latin typeface="Microsoft JhengHei"/>
              <a:cs typeface="Microsoft JhengHei"/>
            </a:endParaRPr>
          </a:p>
          <a:p>
            <a:pPr marL="317500" marR="38735" indent="-304800">
              <a:lnSpc>
                <a:spcPct val="144200"/>
              </a:lnSpc>
              <a:spcBef>
                <a:spcPts val="40"/>
              </a:spcBef>
            </a:pPr>
            <a:r>
              <a:rPr dirty="0" sz="1200">
                <a:latin typeface="Microsoft JhengHei"/>
                <a:cs typeface="Microsoft JhengHei"/>
              </a:rPr>
              <a:t>1、</a:t>
            </a:r>
            <a:r>
              <a:rPr dirty="0" sz="1200" spc="100">
                <a:latin typeface="Microsoft JhengHei"/>
                <a:cs typeface="Microsoft JhengHei"/>
              </a:rPr>
              <a:t> </a:t>
            </a:r>
            <a:r>
              <a:rPr dirty="0" sz="1200">
                <a:latin typeface="Microsoft JhengHei"/>
                <a:cs typeface="Microsoft JhengHei"/>
              </a:rPr>
              <a:t>所須安裝之軟體非布可星球開發維護，若因原始供應商下架軟體或升級等不可抗因素，可能導致 功能失效。</a:t>
            </a:r>
            <a:endParaRPr sz="12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200">
                <a:latin typeface="Microsoft JhengHei"/>
                <a:cs typeface="Microsoft JhengHei"/>
              </a:rPr>
              <a:t>2、</a:t>
            </a:r>
            <a:r>
              <a:rPr dirty="0" sz="1200" spc="180">
                <a:latin typeface="Microsoft JhengHei"/>
                <a:cs typeface="Microsoft JhengHei"/>
              </a:rPr>
              <a:t> </a:t>
            </a:r>
            <a:r>
              <a:rPr dirty="0" sz="1200">
                <a:latin typeface="Microsoft JhengHei"/>
                <a:cs typeface="Microsoft JhengHei"/>
              </a:rPr>
              <a:t>須使用電腦版</a:t>
            </a:r>
            <a:r>
              <a:rPr dirty="0" sz="1200" spc="-20">
                <a:latin typeface="Microsoft JhengHei"/>
                <a:cs typeface="Microsoft JhengHei"/>
              </a:rPr>
              <a:t> </a:t>
            </a:r>
            <a:r>
              <a:rPr dirty="0" sz="1200" spc="-5">
                <a:latin typeface="Microsoft JhengHei"/>
                <a:cs typeface="Microsoft JhengHei"/>
              </a:rPr>
              <a:t>Google Chrome</a:t>
            </a:r>
            <a:r>
              <a:rPr dirty="0" sz="1200" spc="-10">
                <a:latin typeface="Microsoft JhengHei"/>
                <a:cs typeface="Microsoft JhengHei"/>
              </a:rPr>
              <a:t> </a:t>
            </a:r>
            <a:r>
              <a:rPr dirty="0" sz="1200">
                <a:latin typeface="Microsoft JhengHei"/>
                <a:cs typeface="Microsoft JhengHei"/>
              </a:rPr>
              <a:t>瀏覽器才能安裝所需軟體，但行動裝置或其他瀏覽器不支援。</a:t>
            </a:r>
            <a:endParaRPr sz="12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200">
                <a:latin typeface="Microsoft JhengHei"/>
                <a:cs typeface="Microsoft JhengHei"/>
              </a:rPr>
              <a:t>3、</a:t>
            </a:r>
            <a:r>
              <a:rPr dirty="0" sz="1200" spc="140">
                <a:latin typeface="Microsoft JhengHei"/>
                <a:cs typeface="Microsoft JhengHei"/>
              </a:rPr>
              <a:t> </a:t>
            </a:r>
            <a:r>
              <a:rPr dirty="0" sz="1200">
                <a:latin typeface="Microsoft JhengHei"/>
                <a:cs typeface="Microsoft JhengHei"/>
              </a:rPr>
              <a:t>可能仍會出現無法完整顯示注音的問題（例如不支援的中文字</a:t>
            </a:r>
            <a:r>
              <a:rPr dirty="0" sz="1200" spc="-600">
                <a:latin typeface="Microsoft JhengHei"/>
                <a:cs typeface="Microsoft JhengHei"/>
              </a:rPr>
              <a:t>）</a:t>
            </a:r>
            <a:r>
              <a:rPr dirty="0" sz="1200">
                <a:latin typeface="Microsoft JhengHei"/>
                <a:cs typeface="Microsoft JhengHei"/>
              </a:rPr>
              <a:t>。</a:t>
            </a:r>
            <a:endParaRPr sz="12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200">
                <a:latin typeface="Microsoft JhengHei"/>
                <a:cs typeface="Microsoft JhengHei"/>
              </a:rPr>
              <a:t>4、</a:t>
            </a:r>
            <a:r>
              <a:rPr dirty="0" sz="1200" spc="140">
                <a:latin typeface="Microsoft JhengHei"/>
                <a:cs typeface="Microsoft JhengHei"/>
              </a:rPr>
              <a:t> </a:t>
            </a:r>
            <a:r>
              <a:rPr dirty="0" sz="1200">
                <a:latin typeface="Microsoft JhengHei"/>
                <a:cs typeface="Microsoft JhengHei"/>
              </a:rPr>
              <a:t>此功能非自動，且每個網頁都要重複操作，用戶必須手動切換開啟或關閉注音呈</a:t>
            </a:r>
            <a:r>
              <a:rPr dirty="0" sz="1200" spc="5">
                <a:latin typeface="Microsoft JhengHei"/>
                <a:cs typeface="Microsoft JhengHei"/>
              </a:rPr>
              <a:t>現</a:t>
            </a:r>
            <a:r>
              <a:rPr dirty="0" sz="1200">
                <a:latin typeface="Microsoft JhengHei"/>
                <a:cs typeface="Microsoft JhengHei"/>
              </a:rPr>
              <a:t>。</a:t>
            </a:r>
            <a:endParaRPr sz="12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200">
                <a:latin typeface="Microsoft JhengHei"/>
                <a:cs typeface="Microsoft JhengHei"/>
              </a:rPr>
              <a:t>5、</a:t>
            </a:r>
            <a:r>
              <a:rPr dirty="0" sz="1200" spc="140">
                <a:latin typeface="Microsoft JhengHei"/>
                <a:cs typeface="Microsoft JhengHei"/>
              </a:rPr>
              <a:t> </a:t>
            </a:r>
            <a:r>
              <a:rPr dirty="0" sz="1200">
                <a:latin typeface="Microsoft JhengHei"/>
                <a:cs typeface="Microsoft JhengHei"/>
              </a:rPr>
              <a:t>版面可能會因額外顯示注音而變得不整齊。</a:t>
            </a:r>
            <a:endParaRPr sz="12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Microsoft JhengHei"/>
                <a:cs typeface="Microsoft JhengHei"/>
              </a:rPr>
              <a:t>三、步驟</a:t>
            </a:r>
            <a:endParaRPr sz="1400">
              <a:latin typeface="Microsoft JhengHei"/>
              <a:cs typeface="Microsoft JhengHei"/>
            </a:endParaRPr>
          </a:p>
          <a:p>
            <a:pPr marL="12700" marR="5080">
              <a:lnSpc>
                <a:spcPct val="144200"/>
              </a:lnSpc>
              <a:spcBef>
                <a:spcPts val="45"/>
              </a:spcBef>
            </a:pPr>
            <a:r>
              <a:rPr dirty="0" sz="1200">
                <a:latin typeface="Microsoft JhengHei"/>
                <a:cs typeface="Microsoft JhengHei"/>
              </a:rPr>
              <a:t>1、使用電腦版</a:t>
            </a:r>
            <a:r>
              <a:rPr dirty="0" sz="1200" spc="-20">
                <a:latin typeface="Microsoft JhengHei"/>
                <a:cs typeface="Microsoft JhengHei"/>
              </a:rPr>
              <a:t> </a:t>
            </a:r>
            <a:r>
              <a:rPr dirty="0" sz="1200" spc="-5">
                <a:latin typeface="Microsoft JhengHei"/>
                <a:cs typeface="Microsoft JhengHei"/>
              </a:rPr>
              <a:t>Google</a:t>
            </a:r>
            <a:r>
              <a:rPr dirty="0" sz="1200" spc="-15">
                <a:latin typeface="Microsoft JhengHei"/>
                <a:cs typeface="Microsoft JhengHei"/>
              </a:rPr>
              <a:t> </a:t>
            </a:r>
            <a:r>
              <a:rPr dirty="0" sz="1200" spc="-5">
                <a:latin typeface="Microsoft JhengHei"/>
                <a:cs typeface="Microsoft JhengHei"/>
              </a:rPr>
              <a:t>Chrome</a:t>
            </a:r>
            <a:r>
              <a:rPr dirty="0" sz="1200" spc="-10">
                <a:latin typeface="Microsoft JhengHei"/>
                <a:cs typeface="Microsoft JhengHei"/>
              </a:rPr>
              <a:t> </a:t>
            </a:r>
            <a:r>
              <a:rPr dirty="0" sz="1200">
                <a:latin typeface="Microsoft JhengHei"/>
                <a:cs typeface="Microsoft JhengHei"/>
              </a:rPr>
              <a:t>瀏覽器，進入軟體商店</a:t>
            </a:r>
            <a:r>
              <a:rPr dirty="0" sz="1200" spc="-5">
                <a:latin typeface="Microsoft JhengHei"/>
                <a:cs typeface="Microsoft JhengHei"/>
              </a:rPr>
              <a:t>：</a:t>
            </a: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JhengHei"/>
                <a:cs typeface="Microsoft JhengHei"/>
                <a:hlinkClick r:id="rId2"/>
              </a:rPr>
              <a:t>https://chrome.google.com/webstore</a:t>
            </a:r>
            <a:r>
              <a:rPr dirty="0" sz="1200" spc="-5">
                <a:latin typeface="Microsoft JhengHei"/>
                <a:cs typeface="Microsoft JhengHei"/>
              </a:rPr>
              <a:t>， </a:t>
            </a:r>
            <a:r>
              <a:rPr dirty="0" sz="1200" spc="-285">
                <a:latin typeface="Microsoft JhengHei"/>
                <a:cs typeface="Microsoft JhengHei"/>
              </a:rPr>
              <a:t> </a:t>
            </a:r>
            <a:r>
              <a:rPr dirty="0" sz="1200">
                <a:latin typeface="Microsoft JhengHei"/>
                <a:cs typeface="Microsoft JhengHei"/>
              </a:rPr>
              <a:t>搜尋關鍵字</a:t>
            </a:r>
            <a:r>
              <a:rPr dirty="0" sz="1200" spc="-70">
                <a:latin typeface="Microsoft JhengHei"/>
                <a:cs typeface="Microsoft JhengHei"/>
              </a:rPr>
              <a:t>［</a:t>
            </a:r>
            <a:r>
              <a:rPr dirty="0" sz="1200" spc="-70">
                <a:solidFill>
                  <a:srgbClr val="FF0000"/>
                </a:solidFill>
                <a:latin typeface="Microsoft JhengHei"/>
                <a:cs typeface="Microsoft JhengHei"/>
              </a:rPr>
              <a:t>zhuyin</a:t>
            </a:r>
            <a:r>
              <a:rPr dirty="0" sz="1200" spc="-70">
                <a:latin typeface="Microsoft JhengHei"/>
                <a:cs typeface="Microsoft JhengHei"/>
              </a:rPr>
              <a:t>］，</a:t>
            </a:r>
            <a:r>
              <a:rPr dirty="0" sz="1200">
                <a:latin typeface="Microsoft JhengHei"/>
                <a:cs typeface="Microsoft JhengHei"/>
              </a:rPr>
              <a:t>找到外掛軟體後點選。</a:t>
            </a:r>
            <a:endParaRPr sz="1200">
              <a:latin typeface="Microsoft JhengHei"/>
              <a:cs typeface="Microsoft JhengHe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9663" y="4534534"/>
            <a:ext cx="6853555" cy="2832100"/>
            <a:chOff x="359663" y="4534534"/>
            <a:chExt cx="6853555" cy="2832100"/>
          </a:xfrm>
        </p:grpSpPr>
        <p:sp>
          <p:nvSpPr>
            <p:cNvPr id="4" name="object 4"/>
            <p:cNvSpPr/>
            <p:nvPr/>
          </p:nvSpPr>
          <p:spPr>
            <a:xfrm>
              <a:off x="359664" y="4534534"/>
              <a:ext cx="6853555" cy="2832100"/>
            </a:xfrm>
            <a:custGeom>
              <a:avLst/>
              <a:gdLst/>
              <a:ahLst/>
              <a:cxnLst/>
              <a:rect l="l" t="t" r="r" b="b"/>
              <a:pathLst>
                <a:path w="6853555" h="2832100">
                  <a:moveTo>
                    <a:pt x="6847319" y="2825762"/>
                  </a:moveTo>
                  <a:lnTo>
                    <a:pt x="6096" y="2825762"/>
                  </a:lnTo>
                  <a:lnTo>
                    <a:pt x="0" y="2825762"/>
                  </a:lnTo>
                  <a:lnTo>
                    <a:pt x="0" y="2831846"/>
                  </a:lnTo>
                  <a:lnTo>
                    <a:pt x="6096" y="2831846"/>
                  </a:lnTo>
                  <a:lnTo>
                    <a:pt x="6847319" y="2831846"/>
                  </a:lnTo>
                  <a:lnTo>
                    <a:pt x="6847319" y="2825762"/>
                  </a:lnTo>
                  <a:close/>
                </a:path>
                <a:path w="6853555" h="2832100">
                  <a:moveTo>
                    <a:pt x="6847319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825750"/>
                  </a:lnTo>
                  <a:lnTo>
                    <a:pt x="6096" y="2825750"/>
                  </a:lnTo>
                  <a:lnTo>
                    <a:pt x="6096" y="6096"/>
                  </a:lnTo>
                  <a:lnTo>
                    <a:pt x="6847319" y="6096"/>
                  </a:lnTo>
                  <a:lnTo>
                    <a:pt x="6847319" y="0"/>
                  </a:lnTo>
                  <a:close/>
                </a:path>
                <a:path w="6853555" h="2832100">
                  <a:moveTo>
                    <a:pt x="6853428" y="2825762"/>
                  </a:moveTo>
                  <a:lnTo>
                    <a:pt x="6847332" y="2825762"/>
                  </a:lnTo>
                  <a:lnTo>
                    <a:pt x="6847332" y="2831846"/>
                  </a:lnTo>
                  <a:lnTo>
                    <a:pt x="6853428" y="2831846"/>
                  </a:lnTo>
                  <a:lnTo>
                    <a:pt x="6853428" y="2825762"/>
                  </a:lnTo>
                  <a:close/>
                </a:path>
                <a:path w="6853555" h="2832100">
                  <a:moveTo>
                    <a:pt x="6853428" y="0"/>
                  </a:moveTo>
                  <a:lnTo>
                    <a:pt x="6847332" y="0"/>
                  </a:lnTo>
                  <a:lnTo>
                    <a:pt x="6847332" y="6096"/>
                  </a:lnTo>
                  <a:lnTo>
                    <a:pt x="6847332" y="2825750"/>
                  </a:lnTo>
                  <a:lnTo>
                    <a:pt x="6853428" y="2825750"/>
                  </a:lnTo>
                  <a:lnTo>
                    <a:pt x="6853428" y="6096"/>
                  </a:lnTo>
                  <a:lnTo>
                    <a:pt x="6853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394" y="4693027"/>
              <a:ext cx="6840220" cy="26564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57425" y="5754369"/>
              <a:ext cx="485775" cy="552450"/>
            </a:xfrm>
            <a:custGeom>
              <a:avLst/>
              <a:gdLst/>
              <a:ahLst/>
              <a:cxnLst/>
              <a:rect l="l" t="t" r="r" b="b"/>
              <a:pathLst>
                <a:path w="485775" h="552450">
                  <a:moveTo>
                    <a:pt x="485775" y="0"/>
                  </a:moveTo>
                  <a:lnTo>
                    <a:pt x="9525" y="0"/>
                  </a:lnTo>
                  <a:lnTo>
                    <a:pt x="9525" y="238125"/>
                  </a:lnTo>
                  <a:lnTo>
                    <a:pt x="0" y="238125"/>
                  </a:lnTo>
                  <a:lnTo>
                    <a:pt x="0" y="552450"/>
                  </a:lnTo>
                  <a:lnTo>
                    <a:pt x="161925" y="552450"/>
                  </a:lnTo>
                  <a:lnTo>
                    <a:pt x="161925" y="314325"/>
                  </a:lnTo>
                  <a:lnTo>
                    <a:pt x="485775" y="314325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362199" y="5908039"/>
              <a:ext cx="4733925" cy="1390650"/>
            </a:xfrm>
            <a:custGeom>
              <a:avLst/>
              <a:gdLst/>
              <a:ahLst/>
              <a:cxnLst/>
              <a:rect l="l" t="t" r="r" b="b"/>
              <a:pathLst>
                <a:path w="4733925" h="1390650">
                  <a:moveTo>
                    <a:pt x="0" y="1390650"/>
                  </a:moveTo>
                  <a:lnTo>
                    <a:pt x="4733925" y="1390650"/>
                  </a:lnTo>
                  <a:lnTo>
                    <a:pt x="4733925" y="0"/>
                  </a:lnTo>
                  <a:lnTo>
                    <a:pt x="0" y="0"/>
                  </a:lnTo>
                  <a:lnTo>
                    <a:pt x="0" y="139065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46963" y="7660004"/>
            <a:ext cx="18669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Microsoft JhengHei"/>
                <a:cs typeface="Microsoft JhengHei"/>
              </a:rPr>
              <a:t>2、點選［</a:t>
            </a:r>
            <a:r>
              <a:rPr dirty="0" sz="1200">
                <a:solidFill>
                  <a:srgbClr val="FF0000"/>
                </a:solidFill>
                <a:latin typeface="Microsoft JhengHei"/>
                <a:cs typeface="Microsoft JhengHei"/>
              </a:rPr>
              <a:t>加到</a:t>
            </a:r>
            <a:r>
              <a:rPr dirty="0" sz="1200" spc="-5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dirty="0" sz="1200">
                <a:solidFill>
                  <a:srgbClr val="FF0000"/>
                </a:solidFill>
                <a:latin typeface="Microsoft JhengHei"/>
                <a:cs typeface="Microsoft JhengHei"/>
              </a:rPr>
              <a:t>Ch</a:t>
            </a:r>
            <a:r>
              <a:rPr dirty="0" sz="1200" spc="-15">
                <a:solidFill>
                  <a:srgbClr val="FF0000"/>
                </a:solidFill>
                <a:latin typeface="Microsoft JhengHei"/>
                <a:cs typeface="Microsoft JhengHei"/>
              </a:rPr>
              <a:t>r</a:t>
            </a:r>
            <a:r>
              <a:rPr dirty="0" sz="1200">
                <a:solidFill>
                  <a:srgbClr val="FF0000"/>
                </a:solidFill>
                <a:latin typeface="Microsoft JhengHei"/>
                <a:cs typeface="Microsoft JhengHei"/>
              </a:rPr>
              <a:t>o</a:t>
            </a:r>
            <a:r>
              <a:rPr dirty="0" sz="1200" spc="-10">
                <a:solidFill>
                  <a:srgbClr val="FF0000"/>
                </a:solidFill>
                <a:latin typeface="Microsoft JhengHei"/>
                <a:cs typeface="Microsoft JhengHei"/>
              </a:rPr>
              <a:t>m</a:t>
            </a:r>
            <a:r>
              <a:rPr dirty="0" sz="1200" spc="-5">
                <a:solidFill>
                  <a:srgbClr val="FF0000"/>
                </a:solidFill>
                <a:latin typeface="Microsoft JhengHei"/>
                <a:cs typeface="Microsoft JhengHei"/>
              </a:rPr>
              <a:t>e</a:t>
            </a:r>
            <a:r>
              <a:rPr dirty="0" sz="1200" spc="-600">
                <a:latin typeface="Microsoft JhengHei"/>
                <a:cs typeface="Microsoft JhengHei"/>
              </a:rPr>
              <a:t>］</a:t>
            </a:r>
            <a:r>
              <a:rPr dirty="0" sz="1200">
                <a:latin typeface="Microsoft JhengHei"/>
                <a:cs typeface="Microsoft JhengHei"/>
              </a:rPr>
              <a:t>。</a:t>
            </a:r>
            <a:endParaRPr sz="1200">
              <a:latin typeface="Microsoft JhengHei"/>
              <a:cs typeface="Microsoft JhengHe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9663" y="7893684"/>
            <a:ext cx="6853555" cy="1882775"/>
            <a:chOff x="359663" y="7893684"/>
            <a:chExt cx="6853555" cy="1882775"/>
          </a:xfrm>
        </p:grpSpPr>
        <p:sp>
          <p:nvSpPr>
            <p:cNvPr id="10" name="object 10"/>
            <p:cNvSpPr/>
            <p:nvPr/>
          </p:nvSpPr>
          <p:spPr>
            <a:xfrm>
              <a:off x="359664" y="7893697"/>
              <a:ext cx="6853555" cy="1882775"/>
            </a:xfrm>
            <a:custGeom>
              <a:avLst/>
              <a:gdLst/>
              <a:ahLst/>
              <a:cxnLst/>
              <a:rect l="l" t="t" r="r" b="b"/>
              <a:pathLst>
                <a:path w="6853555" h="1882775">
                  <a:moveTo>
                    <a:pt x="6096" y="6159"/>
                  </a:moveTo>
                  <a:lnTo>
                    <a:pt x="0" y="6159"/>
                  </a:lnTo>
                  <a:lnTo>
                    <a:pt x="0" y="1876361"/>
                  </a:lnTo>
                  <a:lnTo>
                    <a:pt x="6096" y="1876361"/>
                  </a:lnTo>
                  <a:lnTo>
                    <a:pt x="6096" y="6159"/>
                  </a:lnTo>
                  <a:close/>
                </a:path>
                <a:path w="6853555" h="1882775">
                  <a:moveTo>
                    <a:pt x="6847319" y="1876374"/>
                  </a:moveTo>
                  <a:lnTo>
                    <a:pt x="6096" y="1876374"/>
                  </a:lnTo>
                  <a:lnTo>
                    <a:pt x="0" y="1876374"/>
                  </a:lnTo>
                  <a:lnTo>
                    <a:pt x="0" y="1882457"/>
                  </a:lnTo>
                  <a:lnTo>
                    <a:pt x="6096" y="1882457"/>
                  </a:lnTo>
                  <a:lnTo>
                    <a:pt x="6847319" y="1882457"/>
                  </a:lnTo>
                  <a:lnTo>
                    <a:pt x="6847319" y="1876374"/>
                  </a:lnTo>
                  <a:close/>
                </a:path>
                <a:path w="6853555" h="1882775">
                  <a:moveTo>
                    <a:pt x="6847319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83"/>
                  </a:lnTo>
                  <a:lnTo>
                    <a:pt x="6096" y="6083"/>
                  </a:lnTo>
                  <a:lnTo>
                    <a:pt x="6847319" y="6083"/>
                  </a:lnTo>
                  <a:lnTo>
                    <a:pt x="6847319" y="0"/>
                  </a:lnTo>
                  <a:close/>
                </a:path>
                <a:path w="6853555" h="1882775">
                  <a:moveTo>
                    <a:pt x="6853428" y="1876374"/>
                  </a:moveTo>
                  <a:lnTo>
                    <a:pt x="6847332" y="1876374"/>
                  </a:lnTo>
                  <a:lnTo>
                    <a:pt x="6847332" y="1882457"/>
                  </a:lnTo>
                  <a:lnTo>
                    <a:pt x="6853428" y="1882457"/>
                  </a:lnTo>
                  <a:lnTo>
                    <a:pt x="6853428" y="1876374"/>
                  </a:lnTo>
                  <a:close/>
                </a:path>
                <a:path w="6853555" h="1882775">
                  <a:moveTo>
                    <a:pt x="6853428" y="6159"/>
                  </a:moveTo>
                  <a:lnTo>
                    <a:pt x="6847332" y="6159"/>
                  </a:lnTo>
                  <a:lnTo>
                    <a:pt x="6847332" y="1876361"/>
                  </a:lnTo>
                  <a:lnTo>
                    <a:pt x="6853428" y="1876361"/>
                  </a:lnTo>
                  <a:lnTo>
                    <a:pt x="6853428" y="6159"/>
                  </a:lnTo>
                  <a:close/>
                </a:path>
                <a:path w="6853555" h="1882775">
                  <a:moveTo>
                    <a:pt x="6853428" y="0"/>
                  </a:moveTo>
                  <a:lnTo>
                    <a:pt x="6847332" y="0"/>
                  </a:lnTo>
                  <a:lnTo>
                    <a:pt x="6847332" y="6083"/>
                  </a:lnTo>
                  <a:lnTo>
                    <a:pt x="6853428" y="6083"/>
                  </a:lnTo>
                  <a:lnTo>
                    <a:pt x="6853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6394" y="8017848"/>
              <a:ext cx="6840220" cy="155949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076949" y="8822181"/>
              <a:ext cx="1057275" cy="390525"/>
            </a:xfrm>
            <a:custGeom>
              <a:avLst/>
              <a:gdLst/>
              <a:ahLst/>
              <a:cxnLst/>
              <a:rect l="l" t="t" r="r" b="b"/>
              <a:pathLst>
                <a:path w="1057275" h="390525">
                  <a:moveTo>
                    <a:pt x="0" y="390524"/>
                  </a:moveTo>
                  <a:lnTo>
                    <a:pt x="1057275" y="390524"/>
                  </a:lnTo>
                  <a:lnTo>
                    <a:pt x="1057275" y="0"/>
                  </a:lnTo>
                  <a:lnTo>
                    <a:pt x="0" y="0"/>
                  </a:lnTo>
                  <a:lnTo>
                    <a:pt x="0" y="39052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611622"/>
              <a:ext cx="12192000" cy="22463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8779" y="1376171"/>
              <a:ext cx="7514844" cy="548182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48154" y="448817"/>
            <a:ext cx="904303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1980" marR="5080" indent="-589915">
              <a:lnSpc>
                <a:spcPct val="100000"/>
              </a:lnSpc>
              <a:spcBef>
                <a:spcPts val="95"/>
              </a:spcBef>
            </a:pPr>
            <a:r>
              <a:rPr dirty="0" sz="2800" spc="-40" b="0">
                <a:solidFill>
                  <a:srgbClr val="000000"/>
                </a:solidFill>
                <a:latin typeface="Trebuchet MS"/>
                <a:cs typeface="Trebuchet MS"/>
              </a:rPr>
              <a:t>11</a:t>
            </a:r>
            <a:r>
              <a:rPr dirty="0" sz="2800" spc="-35" b="0">
                <a:solidFill>
                  <a:srgbClr val="000000"/>
                </a:solidFill>
                <a:latin typeface="Trebuchet MS"/>
                <a:cs typeface="Trebuchet MS"/>
              </a:rPr>
              <a:t>.</a:t>
            </a:r>
            <a:r>
              <a:rPr dirty="0" sz="2800" spc="-5" b="0">
                <a:solidFill>
                  <a:srgbClr val="000000"/>
                </a:solidFill>
                <a:latin typeface="Microsoft JhengHei"/>
                <a:cs typeface="Microsoft JhengHei"/>
              </a:rPr>
              <a:t>認真讀完書籍後，可以點選</a:t>
            </a:r>
            <a:r>
              <a:rPr dirty="0" sz="2800" b="0">
                <a:solidFill>
                  <a:srgbClr val="000000"/>
                </a:solidFill>
                <a:latin typeface="Microsoft JhengHei"/>
                <a:cs typeface="Microsoft JhengHei"/>
              </a:rPr>
              <a:t>開</a:t>
            </a:r>
            <a:r>
              <a:rPr dirty="0" sz="2800" spc="-5" b="0">
                <a:solidFill>
                  <a:srgbClr val="000000"/>
                </a:solidFill>
                <a:latin typeface="Microsoft JhengHei"/>
                <a:cs typeface="Microsoft JhengHei"/>
              </a:rPr>
              <a:t>始挖</a:t>
            </a:r>
            <a:r>
              <a:rPr dirty="0" sz="2800" b="0">
                <a:solidFill>
                  <a:srgbClr val="000000"/>
                </a:solidFill>
                <a:latin typeface="Microsoft JhengHei"/>
                <a:cs typeface="Microsoft JhengHei"/>
              </a:rPr>
              <a:t>掘</a:t>
            </a:r>
            <a:r>
              <a:rPr dirty="0" sz="2800" spc="-5" b="0">
                <a:solidFill>
                  <a:srgbClr val="000000"/>
                </a:solidFill>
                <a:latin typeface="Microsoft JhengHei"/>
                <a:cs typeface="Microsoft JhengHei"/>
              </a:rPr>
              <a:t>，題</a:t>
            </a:r>
            <a:r>
              <a:rPr dirty="0" sz="2800" b="0">
                <a:solidFill>
                  <a:srgbClr val="000000"/>
                </a:solidFill>
                <a:latin typeface="Microsoft JhengHei"/>
                <a:cs typeface="Microsoft JhengHei"/>
              </a:rPr>
              <a:t>目</a:t>
            </a:r>
            <a:r>
              <a:rPr dirty="0" sz="2800" spc="-5" b="0">
                <a:solidFill>
                  <a:srgbClr val="000000"/>
                </a:solidFill>
                <a:latin typeface="Microsoft JhengHei"/>
                <a:cs typeface="Microsoft JhengHei"/>
              </a:rPr>
              <a:t>共有</a:t>
            </a:r>
            <a:r>
              <a:rPr dirty="0" sz="2800" b="0">
                <a:solidFill>
                  <a:srgbClr val="000000"/>
                </a:solidFill>
                <a:latin typeface="Microsoft JhengHei"/>
                <a:cs typeface="Microsoft JhengHei"/>
              </a:rPr>
              <a:t>十</a:t>
            </a:r>
            <a:r>
              <a:rPr dirty="0" sz="2800" spc="-5" b="0">
                <a:solidFill>
                  <a:srgbClr val="000000"/>
                </a:solidFill>
                <a:latin typeface="Microsoft JhengHei"/>
                <a:cs typeface="Microsoft JhengHei"/>
              </a:rPr>
              <a:t>題， </a:t>
            </a:r>
            <a:r>
              <a:rPr dirty="0" sz="2800" spc="-5" b="0">
                <a:solidFill>
                  <a:srgbClr val="000000"/>
                </a:solidFill>
                <a:latin typeface="Microsoft JhengHei"/>
                <a:cs typeface="Microsoft JhengHei"/>
              </a:rPr>
              <a:t>要答對八題才算成</a:t>
            </a:r>
            <a:r>
              <a:rPr dirty="0" sz="2800" b="0">
                <a:solidFill>
                  <a:srgbClr val="000000"/>
                </a:solidFill>
                <a:latin typeface="Microsoft JhengHei"/>
                <a:cs typeface="Microsoft JhengHei"/>
              </a:rPr>
              <a:t>功</a:t>
            </a:r>
            <a:r>
              <a:rPr dirty="0" sz="2800" spc="-5" b="0">
                <a:solidFill>
                  <a:srgbClr val="000000"/>
                </a:solidFill>
                <a:latin typeface="Microsoft JhengHei"/>
                <a:cs typeface="Microsoft JhengHei"/>
              </a:rPr>
              <a:t>哦！歡迎</a:t>
            </a:r>
            <a:r>
              <a:rPr dirty="0" sz="2800" b="0">
                <a:solidFill>
                  <a:srgbClr val="000000"/>
                </a:solidFill>
                <a:latin typeface="Microsoft JhengHei"/>
                <a:cs typeface="Microsoft JhengHei"/>
              </a:rPr>
              <a:t>家</a:t>
            </a:r>
            <a:r>
              <a:rPr dirty="0" sz="2800" spc="-5" b="0">
                <a:solidFill>
                  <a:srgbClr val="000000"/>
                </a:solidFill>
                <a:latin typeface="Microsoft JhengHei"/>
                <a:cs typeface="Microsoft JhengHei"/>
              </a:rPr>
              <a:t>人一</a:t>
            </a:r>
            <a:r>
              <a:rPr dirty="0" sz="2800" b="0">
                <a:solidFill>
                  <a:srgbClr val="000000"/>
                </a:solidFill>
                <a:latin typeface="Microsoft JhengHei"/>
                <a:cs typeface="Microsoft JhengHei"/>
              </a:rPr>
              <a:t>起</a:t>
            </a:r>
            <a:r>
              <a:rPr dirty="0" sz="2800" spc="-5" b="0">
                <a:solidFill>
                  <a:srgbClr val="000000"/>
                </a:solidFill>
                <a:latin typeface="Microsoft JhengHei"/>
                <a:cs typeface="Microsoft JhengHei"/>
              </a:rPr>
              <a:t>共讀！</a:t>
            </a:r>
            <a:endParaRPr sz="2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注意事項如下：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3703" y="869163"/>
            <a:ext cx="10970895" cy="573087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392430" indent="-380365">
              <a:lnSpc>
                <a:spcPct val="100000"/>
              </a:lnSpc>
              <a:spcBef>
                <a:spcPts val="509"/>
              </a:spcBef>
              <a:buSzPct val="97222"/>
              <a:buFont typeface="Trebuchet MS"/>
              <a:buAutoNum type="arabicPeriod"/>
              <a:tabLst>
                <a:tab pos="393065" algn="l"/>
              </a:tabLst>
            </a:pPr>
            <a:r>
              <a:rPr dirty="0" sz="3600" spc="-5">
                <a:latin typeface="Microsoft JhengHei"/>
                <a:cs typeface="Microsoft JhengHei"/>
              </a:rPr>
              <a:t>先要找到你要挖角的這本圖書名稱</a:t>
            </a:r>
            <a:r>
              <a:rPr dirty="0" sz="3600">
                <a:latin typeface="Microsoft JhengHei"/>
                <a:cs typeface="Microsoft JhengHei"/>
              </a:rPr>
              <a:t>或</a:t>
            </a:r>
            <a:r>
              <a:rPr dirty="0" sz="3600" spc="170">
                <a:latin typeface="Trebuchet MS"/>
                <a:cs typeface="Trebuchet MS"/>
              </a:rPr>
              <a:t>ISBN</a:t>
            </a:r>
            <a:r>
              <a:rPr dirty="0" sz="3600">
                <a:latin typeface="Microsoft JhengHei"/>
                <a:cs typeface="Microsoft JhengHei"/>
              </a:rPr>
              <a:t>碼</a:t>
            </a:r>
            <a:endParaRPr sz="3600">
              <a:latin typeface="Microsoft JhengHei"/>
              <a:cs typeface="Microsoft JhengHei"/>
            </a:endParaRPr>
          </a:p>
          <a:p>
            <a:pPr marL="410209" indent="-380365">
              <a:lnSpc>
                <a:spcPct val="100000"/>
              </a:lnSpc>
              <a:spcBef>
                <a:spcPts val="405"/>
              </a:spcBef>
              <a:buSzPct val="97222"/>
              <a:buFont typeface="Trebuchet MS"/>
              <a:buAutoNum type="arabicPeriod"/>
              <a:tabLst>
                <a:tab pos="410845" algn="l"/>
              </a:tabLst>
            </a:pPr>
            <a:r>
              <a:rPr dirty="0" sz="3600">
                <a:latin typeface="Microsoft JhengHei"/>
                <a:cs typeface="Microsoft JhengHei"/>
              </a:rPr>
              <a:t>到學校圖書室或當地圖書館借閱此書</a:t>
            </a:r>
            <a:endParaRPr sz="3600">
              <a:latin typeface="Microsoft JhengHei"/>
              <a:cs typeface="Microsoft JhengHei"/>
            </a:endParaRPr>
          </a:p>
          <a:p>
            <a:pPr marL="392430" indent="-380365">
              <a:lnSpc>
                <a:spcPct val="100000"/>
              </a:lnSpc>
              <a:spcBef>
                <a:spcPts val="320"/>
              </a:spcBef>
              <a:buSzPct val="97222"/>
              <a:buFont typeface="Trebuchet MS"/>
              <a:buAutoNum type="arabicPeriod"/>
              <a:tabLst>
                <a:tab pos="393065" algn="l"/>
              </a:tabLst>
            </a:pPr>
            <a:r>
              <a:rPr dirty="0" sz="3600">
                <a:latin typeface="Microsoft JhengHei"/>
                <a:cs typeface="Microsoft JhengHei"/>
              </a:rPr>
              <a:t>認真讀完書籍後回布可星球找到書籍開始挖掘</a:t>
            </a:r>
            <a:endParaRPr sz="3600">
              <a:latin typeface="Microsoft JhengHei"/>
              <a:cs typeface="Microsoft JhengHei"/>
            </a:endParaRPr>
          </a:p>
          <a:p>
            <a:pPr marL="410209" indent="-380365">
              <a:lnSpc>
                <a:spcPct val="100000"/>
              </a:lnSpc>
              <a:spcBef>
                <a:spcPts val="395"/>
              </a:spcBef>
              <a:buSzPct val="97222"/>
              <a:buFont typeface="Trebuchet MS"/>
              <a:buAutoNum type="arabicPeriod"/>
              <a:tabLst>
                <a:tab pos="410845" algn="l"/>
              </a:tabLst>
            </a:pPr>
            <a:r>
              <a:rPr dirty="0" sz="3600">
                <a:latin typeface="Microsoft JhengHei"/>
                <a:cs typeface="Microsoft JhengHei"/>
              </a:rPr>
              <a:t>挖掘時，題目總共有十題，要答對八題才算挖掘成功</a:t>
            </a:r>
            <a:endParaRPr sz="3600">
              <a:latin typeface="Microsoft JhengHei"/>
              <a:cs typeface="Microsoft JhengHei"/>
            </a:endParaRPr>
          </a:p>
          <a:p>
            <a:pPr marL="393065" marR="5080" indent="-393065">
              <a:lnSpc>
                <a:spcPct val="100000"/>
              </a:lnSpc>
              <a:spcBef>
                <a:spcPts val="355"/>
              </a:spcBef>
              <a:buSzPct val="97222"/>
              <a:buFont typeface="Trebuchet MS"/>
              <a:buAutoNum type="arabicPeriod"/>
              <a:tabLst>
                <a:tab pos="393065" algn="l"/>
              </a:tabLst>
            </a:pPr>
            <a:r>
              <a:rPr dirty="0" sz="3600">
                <a:latin typeface="Microsoft JhengHei"/>
                <a:cs typeface="Microsoft JhengHei"/>
              </a:rPr>
              <a:t>如果挖掘這本書沒有成功，必須要等</a:t>
            </a:r>
            <a:r>
              <a:rPr dirty="0" sz="3600" spc="5">
                <a:latin typeface="Microsoft JhengHei"/>
                <a:cs typeface="Microsoft JhengHei"/>
              </a:rPr>
              <a:t>待</a:t>
            </a:r>
            <a:r>
              <a:rPr dirty="0" sz="3600" spc="100">
                <a:latin typeface="Trebuchet MS"/>
                <a:cs typeface="Trebuchet MS"/>
              </a:rPr>
              <a:t>24</a:t>
            </a:r>
            <a:r>
              <a:rPr dirty="0" sz="3600">
                <a:latin typeface="Microsoft JhengHei"/>
                <a:cs typeface="Microsoft JhengHei"/>
              </a:rPr>
              <a:t>小時後才能 </a:t>
            </a:r>
            <a:r>
              <a:rPr dirty="0" sz="3600">
                <a:latin typeface="Microsoft JhengHei"/>
                <a:cs typeface="Microsoft JhengHei"/>
              </a:rPr>
              <a:t>再進行第二次挖掘</a:t>
            </a:r>
            <a:endParaRPr sz="3600">
              <a:latin typeface="Microsoft JhengHei"/>
              <a:cs typeface="Microsoft JhengHei"/>
            </a:endParaRPr>
          </a:p>
          <a:p>
            <a:pPr marL="392430" indent="-380365">
              <a:lnSpc>
                <a:spcPts val="3754"/>
              </a:lnSpc>
              <a:buSzPct val="97222"/>
              <a:buFont typeface="Trebuchet MS"/>
              <a:buAutoNum type="arabicPeriod"/>
              <a:tabLst>
                <a:tab pos="393065" algn="l"/>
              </a:tabLst>
            </a:pPr>
            <a:r>
              <a:rPr dirty="0" sz="3600" spc="-5">
                <a:latin typeface="Microsoft JhengHei"/>
                <a:cs typeface="Microsoft JhengHei"/>
              </a:rPr>
              <a:t>歡迎家長陪伴小朋友一起進行閱讀，有一天你的姓名</a:t>
            </a:r>
            <a:endParaRPr sz="3600">
              <a:latin typeface="Microsoft JhengHei"/>
              <a:cs typeface="Microsoft JhengHei"/>
            </a:endParaRPr>
          </a:p>
          <a:p>
            <a:pPr marL="393700">
              <a:lnSpc>
                <a:spcPct val="100000"/>
              </a:lnSpc>
              <a:spcBef>
                <a:spcPts val="5"/>
              </a:spcBef>
            </a:pPr>
            <a:r>
              <a:rPr dirty="0" sz="3600">
                <a:latin typeface="Microsoft JhengHei"/>
                <a:cs typeface="Microsoft JhengHei"/>
              </a:rPr>
              <a:t>也有可能出現在排行榜中哦！</a:t>
            </a:r>
            <a:endParaRPr sz="3600">
              <a:latin typeface="Microsoft JhengHei"/>
              <a:cs typeface="Microsoft JhengHei"/>
            </a:endParaRPr>
          </a:p>
          <a:p>
            <a:pPr marL="393700" marR="54610" indent="-381000">
              <a:lnSpc>
                <a:spcPct val="100000"/>
              </a:lnSpc>
              <a:spcBef>
                <a:spcPts val="395"/>
              </a:spcBef>
              <a:buSzPct val="97222"/>
              <a:buFont typeface="Trebuchet MS"/>
              <a:buAutoNum type="arabicPeriod" startAt="7"/>
              <a:tabLst>
                <a:tab pos="393065" algn="l"/>
              </a:tabLst>
            </a:pPr>
            <a:r>
              <a:rPr dirty="0" sz="3600">
                <a:latin typeface="Microsoft JhengHei"/>
                <a:cs typeface="Microsoft JhengHei"/>
              </a:rPr>
              <a:t>網站上已經有的書籍，各校會在每年採購圖書時，進 </a:t>
            </a:r>
            <a:r>
              <a:rPr dirty="0" sz="3600">
                <a:latin typeface="Microsoft JhengHei"/>
                <a:cs typeface="Microsoft JhengHei"/>
              </a:rPr>
              <a:t>行採購，補充校內圖書室布可星球館藏！</a:t>
            </a:r>
            <a:endParaRPr sz="36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952" y="685672"/>
          <a:ext cx="6062980" cy="9199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160"/>
                <a:gridCol w="2193925"/>
                <a:gridCol w="1128394"/>
                <a:gridCol w="1209039"/>
                <a:gridCol w="868680"/>
              </a:tblGrid>
              <a:tr h="270001"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10" b="1">
                          <a:latin typeface="Microsoft JhengHei"/>
                          <a:cs typeface="Microsoft JhengHei"/>
                        </a:rPr>
                        <a:t>編號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10" b="1">
                          <a:latin typeface="Microsoft JhengHei"/>
                          <a:cs typeface="Microsoft JhengHei"/>
                        </a:rPr>
                        <a:t>書名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65" b="1">
                          <a:latin typeface="Microsoft JhengHei"/>
                          <a:cs typeface="Microsoft JhengHei"/>
                        </a:rPr>
                        <a:t>ISBN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10" b="1">
                          <a:latin typeface="Microsoft JhengHei"/>
                          <a:cs typeface="Microsoft JhengHei"/>
                        </a:rPr>
                        <a:t>領域或議題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10" b="1">
                          <a:latin typeface="Microsoft JhengHei"/>
                          <a:cs typeface="Microsoft JhengHei"/>
                        </a:rPr>
                        <a:t>階段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小雞到外婆家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65">
                          <a:latin typeface="Microsoft YaHei UI Light"/>
                          <a:cs typeface="Microsoft YaHei UI Light"/>
                        </a:rPr>
                        <a:t>9862117206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生命教育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好餓的毛毛蟲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0">
                          <a:latin typeface="Microsoft YaHei UI Light"/>
                          <a:cs typeface="Microsoft YaHei UI Light"/>
                        </a:rPr>
                        <a:t>9577620981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認知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生氣王子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9789863980193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天空100層樓的家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9789862117842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認知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海底100層樓的家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9789862114940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身體動作與健康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地下100層樓的家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9789862118832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我是霸王龍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9789867188366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生命教育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彩色怪獸去上學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9789576581687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恐龍怎麼去上學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5">
                          <a:latin typeface="Microsoft YaHei UI Light"/>
                          <a:cs typeface="Microsoft YaHei UI Light"/>
                        </a:rPr>
                        <a:t>9789864401468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10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揉一揉啊捏一捏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9789576580185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身體動作與健康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100">
                          <a:latin typeface="Microsoft YaHei UI Light"/>
                          <a:cs typeface="Microsoft YaHei UI Light"/>
                        </a:rPr>
                        <a:t>11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點點玩聲音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9789577626110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美感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12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小黃點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9789577625038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美感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13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請問一下，踩得到底嗎?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9861611835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安全教育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5">
                          <a:latin typeface="Microsoft YaHei UI Light"/>
                          <a:cs typeface="Microsoft YaHei UI Light"/>
                        </a:rPr>
                        <a:t>14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屋頂上的貓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9789869343800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美感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15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你永遠是我的寶貝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9789862110805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生命教育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16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Guji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Guji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9861610170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生命教育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17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小藍和小黃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9789577625694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美感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18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早起的一天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9789869261470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19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開學了,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學校也好緊張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9789864794928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身體動作與健康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爺爺一定有辦法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9789577621931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21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怕浪費的奶奶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9789867295149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不會寫字的獅子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9789868215092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菲菲生氣了：非常,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非常的生氣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9572089013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情緒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374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24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我不想說對不起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9789576581267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情緒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魔法親親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9789577624444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小紙箱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5">
                          <a:latin typeface="Microsoft YaHei UI Light"/>
                          <a:cs typeface="Microsoft YaHei UI Light"/>
                        </a:rPr>
                        <a:t>9789869181518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身體動作與健康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5">
                          <a:latin typeface="Microsoft YaHei UI Light"/>
                          <a:cs typeface="Microsoft YaHei UI Light"/>
                        </a:rPr>
                        <a:t>27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我選我自己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9789866215216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橘色的馬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9789862115343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你看看你，把這裡弄得這麼亂！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9789865730314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今天的點心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(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3D鏡面繪本)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9789861898094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認知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31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山田家的氣象報告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9789864402830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劍獅出巡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9789861612577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從頭動到腳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9789577623171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身體動作與健康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34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我的地圖書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9577623662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認知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5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5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可愛的尺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5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9789570844252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5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認知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5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媽媽的紅沙發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9578872542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5">
                          <a:latin typeface="Microsoft YaHei UI Light"/>
                          <a:cs typeface="Microsoft YaHei UI Light"/>
                        </a:rPr>
                        <a:t>37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威威找記憶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9578872690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生命教育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好大好大的大番薯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5">
                          <a:latin typeface="Microsoft YaHei UI Light"/>
                          <a:cs typeface="Microsoft YaHei UI Light"/>
                        </a:rPr>
                        <a:t>9789861615301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美感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前面還有什麼車？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9789862112762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身體動作與健康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小蠑螈睡哪裡？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9789579753494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身體動作與健康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5">
                          <a:latin typeface="Microsoft YaHei UI Light"/>
                          <a:cs typeface="Microsoft YaHei UI Light"/>
                        </a:rPr>
                        <a:t>41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小蠶豆和好長好長的豆子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9789862740941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蚯蚓的日記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9789577623591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身體動作與健康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069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好長好長的蛇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9789862741337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25">
                          <a:latin typeface="Microsoft YaHei UI Light"/>
                          <a:cs typeface="Microsoft YaHei UI Light"/>
                        </a:rPr>
                        <a:t>44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麥基先生請假的那一天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9789862119204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身體動作與健康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老鼠娶新娘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9573211165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952" y="685672"/>
          <a:ext cx="6062980" cy="9127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160"/>
                <a:gridCol w="2193925"/>
                <a:gridCol w="1128394"/>
                <a:gridCol w="1209039"/>
                <a:gridCol w="868680"/>
              </a:tblGrid>
              <a:tr h="198374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獅子與老鼠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9789862165300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身體動作與健康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47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愛打岔的小雞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9789867295835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全都睡了一百年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9789861615660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鴿子的天使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0">
                          <a:latin typeface="Microsoft YaHei UI Light"/>
                          <a:cs typeface="Microsoft YaHei UI Light"/>
                        </a:rPr>
                        <a:t>9575708016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生命教育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和我玩好嗎？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9573227614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身體動作與健康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51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在圓木橋上搖晃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9867428080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我爸爸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9577454569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我媽媽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9577457487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54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大腳丫跳芭蕾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9575707478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朱家故事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9789575883201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影子飛機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9789577625892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美感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5">
                          <a:latin typeface="Microsoft YaHei UI Light"/>
                          <a:cs typeface="Microsoft YaHei UI Light"/>
                        </a:rPr>
                        <a:t>57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是誰🗎🗎在我頭上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9578416040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健康教育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好消息壞消息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9789867295934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情緒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跑跑鎮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9789861615097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60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大家一起拔蘿蔔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9789869522649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生命教育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61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我們要去捉狗熊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9789577625014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62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不要把手放進鼻孔裡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9789861896328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健康教育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63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小蟲蟲的金牌夢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9789867295507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64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我們相親又相愛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9789862116869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認知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65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黃色的是蝴蝶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9789862740637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認知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66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威利的畫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9789865811327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身體動作與健康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5">
                          <a:latin typeface="Microsoft YaHei UI Light"/>
                          <a:cs typeface="Microsoft YaHei UI Light"/>
                        </a:rPr>
                        <a:t>67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威利和一朵雲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9789573278283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生命教育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68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野蠻遊戲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9789861896540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69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我不睏，我不要睡覺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9789577624369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374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95">
                          <a:latin typeface="Microsoft YaHei UI Light"/>
                          <a:cs typeface="Microsoft YaHei UI Light"/>
                        </a:rPr>
                        <a:t>70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照顧我們的地球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9789577624529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71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阿非，這個愛畫畫的小孩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0">
                          <a:latin typeface="Microsoft YaHei UI Light"/>
                          <a:cs typeface="Microsoft YaHei UI Light"/>
                        </a:rPr>
                        <a:t>9576427517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情緒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5">
                          <a:latin typeface="Microsoft YaHei UI Light"/>
                          <a:cs typeface="Microsoft YaHei UI Light"/>
                        </a:rPr>
                        <a:t>72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腳印要到哪裡去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9572828967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5">
                          <a:latin typeface="Microsoft YaHei UI Light"/>
                          <a:cs typeface="Microsoft YaHei UI Light"/>
                        </a:rPr>
                        <a:t>73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月亮是什麼味道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9789862118856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74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我等待…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9789866215803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美感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5">
                          <a:latin typeface="Microsoft YaHei UI Light"/>
                          <a:cs typeface="Microsoft YaHei UI Light"/>
                        </a:rPr>
                        <a:t>75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夜鶯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9789578423671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生命教育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5">
                          <a:latin typeface="Microsoft YaHei UI Light"/>
                          <a:cs typeface="Microsoft YaHei UI Light"/>
                        </a:rPr>
                        <a:t>76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小毛不可以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9789865811204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77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小黑雲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5">
                          <a:latin typeface="Microsoft YaHei UI Light"/>
                          <a:cs typeface="Microsoft YaHei UI Light"/>
                        </a:rPr>
                        <a:t>9789864401284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5">
                          <a:latin typeface="Microsoft YaHei UI Light"/>
                          <a:cs typeface="Microsoft YaHei UI Light"/>
                        </a:rPr>
                        <a:t>78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一粒種子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9867375947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5">
                          <a:latin typeface="Microsoft YaHei UI Light"/>
                          <a:cs typeface="Microsoft YaHei UI Light"/>
                        </a:rPr>
                        <a:t>79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烏鴉太郎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9573255936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80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我們來洗手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9789865664183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美感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81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蘇菲的傑作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9789578159525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生命教育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82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和甘伯伯去遊河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9789868375284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83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愛哭公主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9789575033194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情緒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84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我太小，我不要上學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9789577624376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85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愛吃青菜的鱷魚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9789576428289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健康教育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r" marR="23749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86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13271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鱷魚愛上長頸鹿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-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好忙好忙的聖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誕節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9789869371841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5">
                          <a:latin typeface="Microsoft YaHei UI Light"/>
                          <a:cs typeface="Microsoft YaHei UI Light"/>
                        </a:rPr>
                        <a:t>87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鱷魚愛上長頸鹿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-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有你真好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9789869318198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身體動作與健康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88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鱷魚愛上長頸鹿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-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勇敢的一家人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9789869331906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069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89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好想吃榴槤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60">
                          <a:latin typeface="Microsoft YaHei UI Light"/>
                          <a:cs typeface="Microsoft YaHei UI Light"/>
                        </a:rPr>
                        <a:t>9789861611846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認知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r" marR="23749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我好擔心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9572089005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情緒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952" y="685672"/>
          <a:ext cx="6062980" cy="9127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160"/>
                <a:gridCol w="2193925"/>
                <a:gridCol w="1128394"/>
                <a:gridCol w="1209039"/>
                <a:gridCol w="868680"/>
              </a:tblGrid>
              <a:tr h="198374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91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花婆婆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9789578872578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生命教育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生氣湯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9789577622648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情緒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媽媽買綠豆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9789861612607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美感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94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魔奇魔奇樹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9789869522625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品德教育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你會上學校的廁所嗎？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9789862112076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身體動作與健康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鱷魚愛上長頸鹿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-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鱷魚愛上長頸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9789869318174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5">
                          <a:latin typeface="Microsoft YaHei UI Light"/>
                          <a:cs typeface="Microsoft YaHei UI Light"/>
                        </a:rPr>
                        <a:t>97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鱷魚愛上長頸鹿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-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搬過來，搬過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9789867295316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小毛上學去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0">
                          <a:latin typeface="Microsoft YaHei UI Light"/>
                          <a:cs typeface="Microsoft YaHei UI Light"/>
                        </a:rPr>
                        <a:t>9789867177827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品德教育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079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小毛惹麻煩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9789865811181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品德教育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幼兒園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100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我變成一隻噴火龍了！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9789869261456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30">
                          <a:latin typeface="Microsoft YaHei UI Light"/>
                          <a:cs typeface="Microsoft YaHei UI Light"/>
                        </a:rPr>
                        <a:t>101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雲上的阿里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9789869421522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102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命運書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9789867295682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103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一個愛建築的男孩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9789867295583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104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媽媽真的不知道嗎？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9789867295781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105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動物奧運會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9789862115244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106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一隻有教養的狼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9572089749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30">
                          <a:latin typeface="Microsoft YaHei UI Light"/>
                          <a:cs typeface="Microsoft YaHei UI Light"/>
                        </a:rPr>
                        <a:t>107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曾曾祖父106歲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9867188004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108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敲打夢想的女孩：一個女孩的勇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氣改變了音樂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9789869343220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109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用點心學校1：用點心學校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9789864796397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30">
                          <a:latin typeface="Microsoft YaHei UI Light"/>
                          <a:cs typeface="Microsoft YaHei UI Light"/>
                        </a:rPr>
                        <a:t>110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我也想說實話啊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9789863427575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100">
                          <a:latin typeface="Microsoft YaHei UI Light"/>
                          <a:cs typeface="Microsoft YaHei UI Light"/>
                        </a:rPr>
                        <a:t>111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一顆橡實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9789864793839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30">
                          <a:latin typeface="Microsoft YaHei UI Light"/>
                          <a:cs typeface="Microsoft YaHei UI Light"/>
                        </a:rPr>
                        <a:t>112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下雪日的約定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9789865730307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30">
                          <a:latin typeface="Microsoft YaHei UI Light"/>
                          <a:cs typeface="Microsoft YaHei UI Light"/>
                        </a:rPr>
                        <a:t>113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印度豹大拍賣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5">
                          <a:latin typeface="Microsoft YaHei UI Light"/>
                          <a:cs typeface="Microsoft YaHei UI Light"/>
                        </a:rPr>
                        <a:t>9789866215711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374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25">
                          <a:latin typeface="Microsoft YaHei UI Light"/>
                          <a:cs typeface="Microsoft YaHei UI Light"/>
                        </a:rPr>
                        <a:t>114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我也會！小學生的物品使用圖鑑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9789862118085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30">
                          <a:latin typeface="Microsoft YaHei UI Light"/>
                          <a:cs typeface="Microsoft YaHei UI Light"/>
                        </a:rPr>
                        <a:t>115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我才不要捲捲頭！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9789862743737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30">
                          <a:latin typeface="Microsoft YaHei UI Light"/>
                          <a:cs typeface="Microsoft YaHei UI Light"/>
                        </a:rPr>
                        <a:t>116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我吃拉麵的時候.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.....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9789573265795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40">
                          <a:latin typeface="Microsoft YaHei UI Light"/>
                          <a:cs typeface="Microsoft YaHei UI Light"/>
                        </a:rPr>
                        <a:t>117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我有理由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9789869292092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30">
                          <a:latin typeface="Microsoft YaHei UI Light"/>
                          <a:cs typeface="Microsoft YaHei UI Light"/>
                        </a:rPr>
                        <a:t>118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野狼的肚子我的家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5">
                          <a:latin typeface="Microsoft YaHei UI Light"/>
                          <a:cs typeface="Microsoft YaHei UI Light"/>
                        </a:rPr>
                        <a:t>9789864401864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30">
                          <a:latin typeface="Microsoft YaHei UI Light"/>
                          <a:cs typeface="Microsoft YaHei UI Light"/>
                        </a:rPr>
                        <a:t>119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菲力的17種情緒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9789866215308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120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85090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超人兄弟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-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-不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跟別人比，當個出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色的自己！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9789571197326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30">
                          <a:latin typeface="Microsoft YaHei UI Light"/>
                          <a:cs typeface="Microsoft YaHei UI Light"/>
                        </a:rPr>
                        <a:t>121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頑固的鱷魚奶奶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9789573274544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122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西雅圖酋長的宣言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9789864402472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123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來畫一棵神奇的樹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9789575749989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124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老婆婆的種子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9789861614533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125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好心的小糞金龜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9789865664176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126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和平樹：一則來自非洲的真實故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9789862117668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30">
                          <a:latin typeface="Microsoft YaHei UI Light"/>
                          <a:cs typeface="Microsoft YaHei UI Light"/>
                        </a:rPr>
                        <a:t>127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看地圖認識全世界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9789866310744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128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142240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世界中的孩子系列1-4：一起認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識影響全球的關鍵議題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4717211023891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129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爺爺的花園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9789869674430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130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200" spc="75">
                          <a:latin typeface="Microsoft YaHei UI Light"/>
                          <a:cs typeface="Microsoft YaHei UI Light"/>
                        </a:rPr>
                        <a:t>🗎🗎</a:t>
                      </a:r>
                      <a:r>
                        <a:rPr dirty="0" sz="1200" spc="120">
                          <a:latin typeface="Microsoft YaHei UI Light"/>
                          <a:cs typeface="Microsoft YaHei UI Light"/>
                        </a:rPr>
                        <a:t>太郎</a:t>
                      </a:r>
                      <a:r>
                        <a:rPr dirty="0" sz="1200" spc="85">
                          <a:latin typeface="Microsoft YaHei UI Light"/>
                          <a:cs typeface="Microsoft YaHei UI Light"/>
                        </a:rPr>
                        <a:t>──</a:t>
                      </a:r>
                      <a:r>
                        <a:rPr dirty="0" sz="1200" spc="120">
                          <a:latin typeface="Microsoft YaHei UI Light"/>
                          <a:cs typeface="Microsoft YaHei UI Light"/>
                        </a:rPr>
                        <a:t>便便觀察繪本集：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  <a:p>
                      <a:pPr marL="24130">
                        <a:lnSpc>
                          <a:spcPts val="141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《🗎🗎太郎》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9789862112823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健康與體育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06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30">
                          <a:latin typeface="Microsoft YaHei UI Light"/>
                          <a:cs typeface="Microsoft YaHei UI Light"/>
                        </a:rPr>
                        <a:t>131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你很特別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9789570368246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健康與體育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132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屁屁超人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(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新版)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9789579095082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952" y="685672"/>
          <a:ext cx="6062980" cy="9127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160"/>
                <a:gridCol w="2193925"/>
                <a:gridCol w="1128394"/>
                <a:gridCol w="1209039"/>
                <a:gridCol w="868680"/>
              </a:tblGrid>
              <a:tr h="396494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133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107950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小熊寬寬與魔法提琴1：顛倒巫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婆大作戰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9789575034399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134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遊樂園今天不開門(平裝)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9789862166970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135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我家系列2：我家有個花果菜園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9789869526753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136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怪傑佐羅力之命運倒數計時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9789862417041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30">
                          <a:latin typeface="Microsoft YaHei UI Light"/>
                          <a:cs typeface="Microsoft YaHei UI Light"/>
                        </a:rPr>
                        <a:t>137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世界上最棒的葬禮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9789864797882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138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短耳兔考0分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9789862413630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139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我不喜歡你這樣對我！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9789866407659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140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家有生氣小恐龍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9572958976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25">
                          <a:latin typeface="Microsoft YaHei UI Light"/>
                          <a:cs typeface="Microsoft YaHei UI Light"/>
                        </a:rPr>
                        <a:t>141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不讓媽媽親親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9789864271801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142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聽說，月亮有一個書房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9789575749903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143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獅子補習班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9789866215667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50">
                          <a:latin typeface="Microsoft YaHei UI Light"/>
                          <a:cs typeface="Microsoft YaHei UI Light"/>
                        </a:rPr>
                        <a:t>144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再見了！變成鬼的媽媽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9789869383417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145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城市裡的提琴手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9789864402526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146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壞種子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9789861898513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147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信小弟的大冒險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9789863382362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148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我的媽媽真麻煩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9789573278573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149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大鬼小鬼圖書館（二版）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9789862115398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150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媽媽爸爸不住一起了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9573236664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30">
                          <a:latin typeface="Microsoft YaHei UI Light"/>
                          <a:cs typeface="Microsoft YaHei UI Light"/>
                        </a:rPr>
                        <a:t>151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今天運氣怎麼這麼好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9789862117934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152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公園裡有一首詩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9789866215728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153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爺爺的天堂島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9789869354998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154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圖畫在說悄悄話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9789864792832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155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林良爺爺的700字故事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0">
                          <a:latin typeface="Microsoft YaHei UI Light"/>
                          <a:cs typeface="Microsoft YaHei UI Light"/>
                        </a:rPr>
                        <a:t>9789577515797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374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156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鼠小弟的鬆餅派對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9789862114438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30">
                          <a:latin typeface="Microsoft YaHei UI Light"/>
                          <a:cs typeface="Microsoft YaHei UI Light"/>
                        </a:rPr>
                        <a:t>157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語言圖鑑1：各式各樣的名字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9577623468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158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爺爺一定有辦法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9789577626042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159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動物眼中的世界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9789577625731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160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團圓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9789861612478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30">
                          <a:latin typeface="Microsoft YaHei UI Light"/>
                          <a:cs typeface="Microsoft YaHei UI Light"/>
                        </a:rPr>
                        <a:t>161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啊！別進我房間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9789573254263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數學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162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來幫動物量體重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9789864401192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數學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163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歡迎光臨我的展覽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9789864793358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164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隨光轉動：亨利・馬諦斯的虹彩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之舞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9789864402427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165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Yo!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?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9780439921855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166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vid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Goe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to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ch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ool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9780439321716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30">
                          <a:latin typeface="Microsoft YaHei UI Light"/>
                          <a:cs typeface="Microsoft YaHei UI Light"/>
                        </a:rPr>
                        <a:t>167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lue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t,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g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hat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9780671493202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168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10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things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an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do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to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help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world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9780763659196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169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nk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You,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.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Panda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9781444927856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30">
                          <a:latin typeface="Microsoft YaHei UI Light"/>
                          <a:cs typeface="Microsoft YaHei UI Light"/>
                        </a:rPr>
                        <a:t>170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Fi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ve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L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it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le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uc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ks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9780735818576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40">
                          <a:latin typeface="Microsoft YaHei UI Light"/>
                          <a:cs typeface="Microsoft YaHei UI Light"/>
                        </a:rPr>
                        <a:t>171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L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emons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Are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ot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Re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9781596431959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30">
                          <a:latin typeface="Microsoft YaHei UI Light"/>
                          <a:cs typeface="Microsoft YaHei UI Light"/>
                        </a:rPr>
                        <a:t>172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V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r>
                        <a:rPr dirty="0" sz="1200" spc="-5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Hungry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terpi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l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lar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9780141380933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30">
                          <a:latin typeface="Microsoft YaHei UI Light"/>
                          <a:cs typeface="Microsoft YaHei UI Light"/>
                        </a:rPr>
                        <a:t>173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Foo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 spc="-5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ook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9780553536300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18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174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14629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Wh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Sophi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G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ets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Angry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-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lly,  </a:t>
                      </a:r>
                      <a:r>
                        <a:rPr dirty="0" sz="1200" spc="-35">
                          <a:latin typeface="Microsoft YaHei UI Light"/>
                          <a:cs typeface="Microsoft YaHei UI Light"/>
                        </a:rPr>
                        <a:t>Really</a:t>
                      </a:r>
                      <a:r>
                        <a:rPr dirty="0" sz="1200" spc="-50">
                          <a:latin typeface="Microsoft YaHei UI Light"/>
                          <a:cs typeface="Microsoft YaHei UI Light"/>
                        </a:rPr>
                        <a:t> Angry...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9780439598453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30">
                          <a:latin typeface="Microsoft YaHei UI Light"/>
                          <a:cs typeface="Microsoft YaHei UI Light"/>
                        </a:rPr>
                        <a:t>175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55">
                          <a:latin typeface="Microsoft YaHei UI Light"/>
                          <a:cs typeface="Microsoft YaHei UI Light"/>
                        </a:rPr>
                        <a:t>One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9780972394642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952" y="685672"/>
          <a:ext cx="6062980" cy="9127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160"/>
                <a:gridCol w="2193925"/>
                <a:gridCol w="1128394"/>
                <a:gridCol w="1209039"/>
                <a:gridCol w="868680"/>
              </a:tblGrid>
              <a:tr h="396494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 spc="-30">
                          <a:latin typeface="Microsoft YaHei UI Light"/>
                          <a:cs typeface="Microsoft YaHei UI Light"/>
                        </a:rPr>
                        <a:t>176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14629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Do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K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an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ga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ro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ve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Mother,  </a:t>
                      </a:r>
                      <a:r>
                        <a:rPr dirty="0" sz="1200" spc="-95">
                          <a:latin typeface="Microsoft YaHei UI Light"/>
                          <a:cs typeface="Microsoft YaHei UI Light"/>
                        </a:rPr>
                        <a:t>Too?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9780064436427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25">
                          <a:latin typeface="Microsoft YaHei UI Light"/>
                          <a:cs typeface="Microsoft YaHei UI Light"/>
                        </a:rPr>
                        <a:t>177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V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r>
                        <a:rPr dirty="0" sz="1200" spc="-5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Fi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ook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of</a:t>
                      </a:r>
                      <a:r>
                        <a:rPr dirty="0" sz="1200" spc="-5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Food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9780399247477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30">
                          <a:latin typeface="Microsoft YaHei UI Light"/>
                          <a:cs typeface="Microsoft YaHei UI Light"/>
                        </a:rPr>
                        <a:t>178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Olivia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nd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P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inc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ss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es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9781442450271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30">
                          <a:latin typeface="Microsoft YaHei UI Light"/>
                          <a:cs typeface="Microsoft YaHei UI Light"/>
                        </a:rPr>
                        <a:t>179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Z</a:t>
                      </a:r>
                      <a:r>
                        <a:rPr dirty="0" sz="1200" spc="-5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I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fo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 spc="-5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oo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9780060799847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180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10</a:t>
                      </a:r>
                      <a:r>
                        <a:rPr dirty="0" sz="1200" spc="-8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SEEDS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9781849392518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30">
                          <a:latin typeface="Microsoft YaHei UI Light"/>
                          <a:cs typeface="Microsoft YaHei UI Light"/>
                        </a:rPr>
                        <a:t>181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Are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ou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other?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0001713221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182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VERY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I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pa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thient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terpi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l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lar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60">
                          <a:latin typeface="Microsoft YaHei UI Light"/>
                          <a:cs typeface="Microsoft YaHei UI Light"/>
                        </a:rPr>
                        <a:t>9781338289411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183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I'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 spc="-5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igge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hing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in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the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9780803735293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184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P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I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G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UT!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5">
                          <a:latin typeface="Microsoft YaHei UI Light"/>
                          <a:cs typeface="Microsoft YaHei UI Light"/>
                        </a:rPr>
                        <a:t>9780448412948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185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It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ʼ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Ok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to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ak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i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tak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s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9780545801300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186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It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ʼ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Ok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to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Be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Dif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f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erent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9780316043472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30">
                          <a:latin typeface="Microsoft YaHei UI Light"/>
                          <a:cs typeface="Microsoft YaHei UI Light"/>
                        </a:rPr>
                        <a:t>187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Numbe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One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m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9780545918091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188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4066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We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ʼ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Ve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Got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Whole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World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I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 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Our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nds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9781338177367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189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1590">
                        <a:lnSpc>
                          <a:spcPts val="1560"/>
                        </a:lnSpc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Fi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ve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L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it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le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onke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ys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J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umping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On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the  </a:t>
                      </a: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Bed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9780590994590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190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Foo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f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or</a:t>
                      </a:r>
                      <a:r>
                        <a:rPr dirty="0" sz="1200" spc="-5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hought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9789810907488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30">
                          <a:latin typeface="Microsoft YaHei UI Light"/>
                          <a:cs typeface="Microsoft YaHei UI Light"/>
                        </a:rPr>
                        <a:t>191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Alpha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City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0670856312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192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Qu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ck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an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ount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9780439211697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193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lap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our</a:t>
                      </a:r>
                      <a:r>
                        <a:rPr dirty="0" sz="1200" spc="-5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nds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9780399237102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194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One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hunter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9780688065225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195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Wh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come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in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2s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,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3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,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&amp;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4s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0590478389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196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ed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ligh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,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g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light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9781683427674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374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30">
                          <a:latin typeface="Microsoft YaHei UI Light"/>
                          <a:cs typeface="Microsoft YaHei UI Light"/>
                        </a:rPr>
                        <a:t>197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llo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P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en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guin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9781338261882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198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Dive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,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Dolphin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5">
                          <a:latin typeface="Microsoft YaHei UI Light"/>
                          <a:cs typeface="Microsoft YaHei UI Light"/>
                        </a:rPr>
                        <a:t>9781426324406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199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At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be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ch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9781426328084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200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want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to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th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i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!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9789814776066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201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Hooray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fo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 spc="-5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Fi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h!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9781406301564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202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and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: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Wh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re'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r?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9781447273950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203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Not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box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9780061994425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204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She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p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in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J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p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9780395470305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205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went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w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alking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0152380116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206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W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hing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L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ine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9781406310764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207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1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-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2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-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3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pe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s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0">
                          <a:latin typeface="Microsoft YaHei UI Light"/>
                          <a:cs typeface="Microsoft YaHei UI Light"/>
                        </a:rPr>
                        <a:t>9781442445512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208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ve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you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t?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9780689803789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國小低年級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62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209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36830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如何帶一隻恐龍搭電梯：21個有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趣的科學思考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9789577516350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210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巴第市系列2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間諜竊密事件簿：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人體城市的營運中心——口腔．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消化．排泄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9789862419779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30">
                          <a:latin typeface="Microsoft YaHei UI Light"/>
                          <a:cs typeface="Microsoft YaHei UI Light"/>
                        </a:rPr>
                        <a:t>211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神奇酷科學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5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地球的生態危機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9789862168486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212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帶不走的小蝸牛：福爾摩莎自然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繪本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80">
                          <a:latin typeface="Microsoft YaHei UI Light"/>
                          <a:cs typeface="Microsoft YaHei UI Light"/>
                        </a:rPr>
                        <a:t>9573256517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06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213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月球旅行指南：小兔子的月球之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9789578640177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214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我做得到！小科學家艾達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9789864793730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952" y="685672"/>
          <a:ext cx="6062980" cy="9127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160"/>
                <a:gridCol w="2193925"/>
                <a:gridCol w="1128394"/>
                <a:gridCol w="1209039"/>
                <a:gridCol w="868680"/>
              </a:tblGrid>
              <a:tr h="198374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215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是誰躲在草叢裡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9789570850628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216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神奇樹屋小百科13：龍捲風與颶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9789864794669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30">
                          <a:latin typeface="Microsoft YaHei UI Light"/>
                          <a:cs typeface="Microsoft YaHei UI Light"/>
                        </a:rPr>
                        <a:t>217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糞金龜的成長日記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5">
                          <a:latin typeface="Microsoft YaHei UI Light"/>
                          <a:cs typeface="Microsoft YaHei UI Light"/>
                        </a:rPr>
                        <a:t>9789861615158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218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探訪地球中心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60">
                          <a:latin typeface="Microsoft YaHei UI Light"/>
                          <a:cs typeface="Microsoft YaHei UI Light"/>
                        </a:rPr>
                        <a:t>9789862121412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219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我家有科學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9789862121443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220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都是從太陽來的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9789862121447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221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銅絲彎繞橡膠彈性好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9789862121446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222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11747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天生建築家：鈴木守的109種動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物巢穴大發現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9789573278962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223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伊布奶奶的神奇豆子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9789862743133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224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臺南遊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5">
                          <a:latin typeface="Microsoft YaHei UI Light"/>
                          <a:cs typeface="Microsoft YaHei UI Light"/>
                        </a:rPr>
                        <a:t>9789862116661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225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曹操掉下去了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9789868993914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226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市場街最後一站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9789863209812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227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126364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【可能小學的歷史任務I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I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】1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咚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咚戰鼓闖戰國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9789869211796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228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不要打翻牛奶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9789866049583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229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布魯卡的日記：波蘭兒童人權之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父—柯札克的孤兒之家故事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9789578423633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230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世界不是方盒子：普立茲建築獎 </a:t>
                      </a:r>
                      <a:r>
                        <a:rPr dirty="0" sz="1200" spc="95">
                          <a:latin typeface="Microsoft YaHei UI Light"/>
                          <a:cs typeface="Microsoft YaHei UI Light"/>
                        </a:rPr>
                        <a:t>得主札哈</a:t>
                      </a:r>
                      <a:r>
                        <a:rPr dirty="0" sz="1200" spc="20">
                          <a:latin typeface="Microsoft YaHei UI Light"/>
                          <a:cs typeface="Microsoft YaHei UI Light"/>
                        </a:rPr>
                        <a:t>‧</a:t>
                      </a:r>
                      <a:r>
                        <a:rPr dirty="0" sz="1200" spc="95">
                          <a:latin typeface="Microsoft YaHei UI Light"/>
                          <a:cs typeface="Microsoft YaHei UI Light"/>
                        </a:rPr>
                        <a:t>哈蒂的故事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9789869535410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4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231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世界的孩子，不一樣的生活：來 </a:t>
                      </a:r>
                      <a:r>
                        <a:rPr dirty="0" sz="1200" spc="-15">
                          <a:latin typeface="Microsoft YaHei UI Light"/>
                          <a:cs typeface="Microsoft YaHei UI Light"/>
                        </a:rPr>
                        <a:t>自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7</a:t>
                      </a:r>
                      <a:r>
                        <a:rPr dirty="0" sz="1200" spc="-15">
                          <a:latin typeface="Microsoft YaHei UI Light"/>
                          <a:cs typeface="Microsoft YaHei UI Light"/>
                        </a:rPr>
                        <a:t>個國家的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7</a:t>
                      </a:r>
                      <a:r>
                        <a:rPr dirty="0" sz="1200" spc="-15">
                          <a:latin typeface="Microsoft YaHei UI Light"/>
                          <a:cs typeface="Microsoft YaHei UI Light"/>
                        </a:rPr>
                        <a:t>個孩子，食衣住行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都不同的一天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9789864793495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232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希望小提琴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9789862169438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374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233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我的爸爸是流氓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9789862413937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234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我的興趣可以變成我未來的工作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9789579125154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235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亞斯的國王新衣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9789869033404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236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塑膠島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9789869550864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237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雞蛋花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5">
                          <a:latin typeface="Microsoft YaHei UI Light"/>
                          <a:cs typeface="Microsoft YaHei UI Light"/>
                        </a:rPr>
                        <a:t>9789861615714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238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候鳥：季節性移工家庭的故事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9789869639835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239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值日追書生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9789575035037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240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好麥給你好麵包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9789862941553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241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線索藏在大便裡！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9789862928233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242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蔬菜超人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9789577516466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健康與體育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243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我是白痴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9789862415382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20">
                          <a:latin typeface="Microsoft YaHei UI Light"/>
                          <a:cs typeface="Microsoft YaHei UI Light"/>
                        </a:rPr>
                        <a:t>244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我的弱雞爸爸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9789869419086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245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少年廚俠1：兩王的心結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9789579095464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246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屁屁偵探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噗噗！消失的便當之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9789573277347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247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小魯的池塘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9572089676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248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來！煎一鍋大象蛋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9789862116388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249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倒立的老鼠：英國經典動物故事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9789862113547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250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三隻小豬真實故事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9578872682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251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柴升找財神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9789866039010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252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獨眼孫悟空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9789869300766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06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253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獅子與兔子大對決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9789866215377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254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神奇的噴火龍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9789865641313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952" y="685672"/>
          <a:ext cx="6062980" cy="9127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160"/>
                <a:gridCol w="2193925"/>
                <a:gridCol w="1128394"/>
                <a:gridCol w="1209039"/>
                <a:gridCol w="868680"/>
              </a:tblGrid>
              <a:tr h="198374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255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追逐夢想的男孩:查爾斯．狄更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60">
                          <a:latin typeface="Microsoft YaHei UI Light"/>
                          <a:cs typeface="Microsoft YaHei UI Light"/>
                        </a:rPr>
                        <a:t>9789865811341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256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107950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丁小飛校園日記1：時光膠囊的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祕密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9789869443333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257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奇想西遊記1：都是神仙惹的禍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9789862419472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258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巧克力戰爭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9789862113202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259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我不是弱者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9789867107466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260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甜甜圈池塘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9789868663831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261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誰是大作家？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9789864793983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262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星星碼頭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9789575030391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263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麒麟湯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9789575030407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264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107950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心靈學校1：我很棒！只是有點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害羞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9789863422129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265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黑貓魯道夫1：魯道夫與可多樂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9789862415009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266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「無限多」到底有多少呀？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9789579125147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數學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267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我在博物館迷路了，因為……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9789862117644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藝術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268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寫給兒童的臺灣美術奇幻之旅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9789574741366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藝術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269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博物館一日遊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9789864270637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藝術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270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小火龍棒球隊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9789869549189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健康與體育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30">
                          <a:latin typeface="Microsoft YaHei UI Light"/>
                          <a:cs typeface="Microsoft YaHei UI Light"/>
                        </a:rPr>
                        <a:t>271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戲臺上的大將軍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9789864791934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藝術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272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ou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P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int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5">
                          <a:latin typeface="Microsoft YaHei UI Light"/>
                          <a:cs typeface="Microsoft YaHei UI Light"/>
                        </a:rPr>
                        <a:t>9780152001186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273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L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it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le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blue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&amp;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l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i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tt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l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ellow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0688132855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274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nd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f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amily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ee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0439184665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275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om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ad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to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oe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9780064435963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276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Hunt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9780141331591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374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277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ro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co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dile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nd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en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tist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0590677314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278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ark,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G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ge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9780062051851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279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Gu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ss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How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uc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</a:t>
                      </a:r>
                      <a:r>
                        <a:rPr dirty="0" sz="1200" spc="-5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L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ove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You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9781406319262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280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In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ch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inch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9781524766146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281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You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eg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in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9780399246531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282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Don't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W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nt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Curly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!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9781408868409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283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ru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th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Ac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co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rd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ing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to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Ar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hur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9781408864999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284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uc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h!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9781406390728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285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Pi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ge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on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W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nts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Puppy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9781423109600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286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20">
                          <a:latin typeface="Microsoft YaHei UI Light"/>
                          <a:cs typeface="Microsoft YaHei UI Light"/>
                        </a:rPr>
                        <a:t>PLANTS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9781426326943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287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iends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9780811847865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288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Sp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ing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is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re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5">
                          <a:latin typeface="Microsoft YaHei UI Light"/>
                          <a:cs typeface="Microsoft YaHei UI Light"/>
                        </a:rPr>
                        <a:t>9780811823319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289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I'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 spc="-5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9781406329650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290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Doorbell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an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g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9780688092344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291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nk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ul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Book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9780316181013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292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ar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ot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9780694004928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293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Wis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</a:t>
                      </a:r>
                      <a:r>
                        <a:rPr dirty="0" sz="1200" spc="-5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W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D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og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9780749738037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294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Gre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9781406330014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295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Pardon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?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aid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the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gi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af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9781406321043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296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Famil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Book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5">
                          <a:latin typeface="Microsoft YaHei UI Light"/>
                          <a:cs typeface="Microsoft YaHei UI Light"/>
                        </a:rPr>
                        <a:t>9781338118728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06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297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olo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fu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l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Cha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mel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on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9781784939380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298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Seasons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9781133492740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952" y="685672"/>
          <a:ext cx="6062980" cy="9127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160"/>
                <a:gridCol w="2193925"/>
                <a:gridCol w="1128394"/>
                <a:gridCol w="1209039"/>
                <a:gridCol w="868680"/>
              </a:tblGrid>
              <a:tr h="198374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299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Wh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W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onde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f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ul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World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9781627792561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300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onke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Puz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z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le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9781509815234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301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We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Are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in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ook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9781423133087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302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c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au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I'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Your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9781484726617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303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156845">
                        <a:lnSpc>
                          <a:spcPts val="1560"/>
                        </a:lnSpc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Pengui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nd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Pi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co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iend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hip  </a:t>
                      </a: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day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9780545552929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304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35">
                          <a:latin typeface="Microsoft YaHei UI Light"/>
                          <a:cs typeface="Microsoft YaHei UI Light"/>
                        </a:rPr>
                        <a:t>No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0">
                          <a:latin typeface="Microsoft YaHei UI Light"/>
                          <a:cs typeface="Microsoft YaHei UI Light"/>
                        </a:rPr>
                        <a:t>9781846434174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305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15">
                          <a:latin typeface="Microsoft YaHei UI Light"/>
                          <a:cs typeface="Microsoft YaHei UI Light"/>
                        </a:rPr>
                        <a:t>Silly</a:t>
                      </a: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20">
                          <a:latin typeface="Microsoft YaHei UI Light"/>
                          <a:cs typeface="Microsoft YaHei UI Light"/>
                        </a:rPr>
                        <a:t>Sally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9780152019907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306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One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ig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P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air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of</a:t>
                      </a:r>
                      <a:r>
                        <a:rPr dirty="0" sz="1200" spc="-5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Und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rwe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r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9780545891998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307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Snai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l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and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Tu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tle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iends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9555717700107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308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oda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is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onda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9780399236051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309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Quic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k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as</a:t>
                      </a:r>
                      <a:r>
                        <a:rPr dirty="0" sz="1200" spc="-3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C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i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ck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et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0590469002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國小中年級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310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神奇酷科學13：無所不能的能量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9789863206538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30">
                          <a:latin typeface="Microsoft YaHei UI Light"/>
                          <a:cs typeface="Microsoft YaHei UI Light"/>
                        </a:rPr>
                        <a:t>311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神奇酷科學14：改變世界的電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9789863206521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312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神奇酷科學15：點石成金的化學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9789863207498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313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神奇酷科學16：穿越萬物的時間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9789863207504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314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不向命運屈服的科學巨星:霍金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9789863205463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315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手斧男孩首部曲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9789865947125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316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107950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達克比辦案1：誰是仿冒大王？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動物的保護色與擬態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9789869201384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30">
                          <a:latin typeface="Microsoft YaHei UI Light"/>
                          <a:cs typeface="Microsoft YaHei UI Light"/>
                        </a:rPr>
                        <a:t>317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神奇樹屋小百科14：地震與海嘯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9789864794676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318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619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11歲男孩的祈禱：一起種樹救地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球！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9789861792804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494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319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法布爾老師的昆蟲教室（全套２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冊）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4713510947838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320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電學之父：法拉第的故事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9789576637636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321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銀狐多米諾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9789863595373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322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有誰聽到座頭鯨在唱歌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9789869369336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323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蘭嶼、飛魚、巨人和故事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9789866039638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324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少年小樹之歌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9570349506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325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9209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可能小學的愛台灣任務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1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真假荷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蘭公主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9789862413708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326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億載金城之暗夜迷蹤(三版)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9789866039591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327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勇敢向世界發聲：馬拉拉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9789864794164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328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砲來了，金門快跑！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9789866039607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329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班雅明先生的神祕行李箱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9789571463285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94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330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理財小達人系列1─4（共四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  <a:p>
                      <a:pPr marL="24130" marR="27305">
                        <a:lnSpc>
                          <a:spcPct val="1083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冊）：一起學習個人理財、家庭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理財、國家經濟、世界金融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9789869544269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331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一袋彈珠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9789863595182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332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午夜的槍聲：少年科學偵探C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SI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9789862034453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333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出發．R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un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or</a:t>
                      </a:r>
                      <a:r>
                        <a:rPr dirty="0" sz="1200" spc="-5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Dre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m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9789861336664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334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我的阿富汗筆友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9789573266112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335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空畫框奇案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9789864791057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06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336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麥提國王執政記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9789863571285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337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尋妖誌：島嶼妖怪文化之旅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9789864431915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89635"/>
            <a:ext cx="28581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Microsoft JhengHei"/>
                <a:cs typeface="Microsoft JhengHei"/>
              </a:rPr>
              <a:t>3、點選［</a:t>
            </a:r>
            <a:r>
              <a:rPr dirty="0" sz="1200">
                <a:solidFill>
                  <a:srgbClr val="FF0000"/>
                </a:solidFill>
                <a:latin typeface="Microsoft JhengHei"/>
                <a:cs typeface="Microsoft JhengHei"/>
              </a:rPr>
              <a:t>新增擴充功</a:t>
            </a:r>
            <a:r>
              <a:rPr dirty="0" sz="1200" spc="-5">
                <a:solidFill>
                  <a:srgbClr val="FF0000"/>
                </a:solidFill>
                <a:latin typeface="Microsoft JhengHei"/>
                <a:cs typeface="Microsoft JhengHei"/>
              </a:rPr>
              <a:t>能</a:t>
            </a:r>
            <a:r>
              <a:rPr dirty="0" sz="1200">
                <a:latin typeface="Microsoft JhengHei"/>
                <a:cs typeface="Microsoft JhengHei"/>
              </a:rPr>
              <a:t>］就會自動安裝。</a:t>
            </a:r>
            <a:endParaRPr sz="1200">
              <a:latin typeface="Microsoft JhengHei"/>
              <a:cs typeface="Microsoft JhengHe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9663" y="623315"/>
            <a:ext cx="4413250" cy="1231900"/>
            <a:chOff x="359663" y="623315"/>
            <a:chExt cx="4413250" cy="1231900"/>
          </a:xfrm>
        </p:grpSpPr>
        <p:sp>
          <p:nvSpPr>
            <p:cNvPr id="4" name="object 4"/>
            <p:cNvSpPr/>
            <p:nvPr/>
          </p:nvSpPr>
          <p:spPr>
            <a:xfrm>
              <a:off x="359664" y="623315"/>
              <a:ext cx="4413250" cy="1231900"/>
            </a:xfrm>
            <a:custGeom>
              <a:avLst/>
              <a:gdLst/>
              <a:ahLst/>
              <a:cxnLst/>
              <a:rect l="l" t="t" r="r" b="b"/>
              <a:pathLst>
                <a:path w="4413250" h="1231900">
                  <a:moveTo>
                    <a:pt x="4412856" y="0"/>
                  </a:moveTo>
                  <a:lnTo>
                    <a:pt x="4406773" y="0"/>
                  </a:lnTo>
                  <a:lnTo>
                    <a:pt x="4406773" y="6096"/>
                  </a:lnTo>
                  <a:lnTo>
                    <a:pt x="4406773" y="1225550"/>
                  </a:lnTo>
                  <a:lnTo>
                    <a:pt x="6096" y="1225550"/>
                  </a:lnTo>
                  <a:lnTo>
                    <a:pt x="6096" y="6096"/>
                  </a:lnTo>
                  <a:lnTo>
                    <a:pt x="4406773" y="6096"/>
                  </a:lnTo>
                  <a:lnTo>
                    <a:pt x="4406773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45"/>
                  </a:lnTo>
                  <a:lnTo>
                    <a:pt x="0" y="1225550"/>
                  </a:lnTo>
                  <a:lnTo>
                    <a:pt x="0" y="1231646"/>
                  </a:lnTo>
                  <a:lnTo>
                    <a:pt x="6096" y="1231646"/>
                  </a:lnTo>
                  <a:lnTo>
                    <a:pt x="4406773" y="1231646"/>
                  </a:lnTo>
                  <a:lnTo>
                    <a:pt x="4412856" y="1231646"/>
                  </a:lnTo>
                  <a:lnTo>
                    <a:pt x="4412856" y="1225550"/>
                  </a:lnTo>
                  <a:lnTo>
                    <a:pt x="4412856" y="6096"/>
                  </a:lnTo>
                  <a:lnTo>
                    <a:pt x="44128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6394" y="629919"/>
              <a:ext cx="4400550" cy="12001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09824" y="1228724"/>
              <a:ext cx="1104900" cy="419100"/>
            </a:xfrm>
            <a:custGeom>
              <a:avLst/>
              <a:gdLst/>
              <a:ahLst/>
              <a:cxnLst/>
              <a:rect l="l" t="t" r="r" b="b"/>
              <a:pathLst>
                <a:path w="1104900" h="419100">
                  <a:moveTo>
                    <a:pt x="0" y="419100"/>
                  </a:moveTo>
                  <a:lnTo>
                    <a:pt x="1104900" y="419100"/>
                  </a:lnTo>
                  <a:lnTo>
                    <a:pt x="1104900" y="0"/>
                  </a:lnTo>
                  <a:lnTo>
                    <a:pt x="0" y="0"/>
                  </a:lnTo>
                  <a:lnTo>
                    <a:pt x="0" y="4191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46963" y="2148585"/>
            <a:ext cx="4991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Microsoft JhengHei"/>
                <a:cs typeface="Microsoft JhengHei"/>
              </a:rPr>
              <a:t>4、安裝完成後出現提示，未來就會在擴充功能區出現該軟體的按鈕圖示。</a:t>
            </a:r>
            <a:endParaRPr sz="1200">
              <a:latin typeface="Microsoft JhengHei"/>
              <a:cs typeface="Microsoft JhengHe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9663" y="2383789"/>
            <a:ext cx="4090035" cy="1859914"/>
            <a:chOff x="359663" y="2383789"/>
            <a:chExt cx="4090035" cy="1859914"/>
          </a:xfrm>
        </p:grpSpPr>
        <p:sp>
          <p:nvSpPr>
            <p:cNvPr id="9" name="object 9"/>
            <p:cNvSpPr/>
            <p:nvPr/>
          </p:nvSpPr>
          <p:spPr>
            <a:xfrm>
              <a:off x="359664" y="2383789"/>
              <a:ext cx="4090035" cy="1859914"/>
            </a:xfrm>
            <a:custGeom>
              <a:avLst/>
              <a:gdLst/>
              <a:ahLst/>
              <a:cxnLst/>
              <a:rect l="l" t="t" r="r" b="b"/>
              <a:pathLst>
                <a:path w="4090035" h="1859914">
                  <a:moveTo>
                    <a:pt x="6096" y="6223"/>
                  </a:moveTo>
                  <a:lnTo>
                    <a:pt x="0" y="6223"/>
                  </a:lnTo>
                  <a:lnTo>
                    <a:pt x="0" y="1853565"/>
                  </a:lnTo>
                  <a:lnTo>
                    <a:pt x="6096" y="1853565"/>
                  </a:lnTo>
                  <a:lnTo>
                    <a:pt x="6096" y="6223"/>
                  </a:lnTo>
                  <a:close/>
                </a:path>
                <a:path w="4090035" h="1859914">
                  <a:moveTo>
                    <a:pt x="4089768" y="1853577"/>
                  </a:moveTo>
                  <a:lnTo>
                    <a:pt x="4083685" y="1853577"/>
                  </a:lnTo>
                  <a:lnTo>
                    <a:pt x="6096" y="1853577"/>
                  </a:lnTo>
                  <a:lnTo>
                    <a:pt x="0" y="1853577"/>
                  </a:lnTo>
                  <a:lnTo>
                    <a:pt x="0" y="1859661"/>
                  </a:lnTo>
                  <a:lnTo>
                    <a:pt x="6096" y="1859661"/>
                  </a:lnTo>
                  <a:lnTo>
                    <a:pt x="4083685" y="1859661"/>
                  </a:lnTo>
                  <a:lnTo>
                    <a:pt x="4089768" y="1859661"/>
                  </a:lnTo>
                  <a:lnTo>
                    <a:pt x="4089768" y="1853577"/>
                  </a:lnTo>
                  <a:close/>
                </a:path>
                <a:path w="4090035" h="1859914">
                  <a:moveTo>
                    <a:pt x="4089768" y="6223"/>
                  </a:moveTo>
                  <a:lnTo>
                    <a:pt x="4083685" y="6223"/>
                  </a:lnTo>
                  <a:lnTo>
                    <a:pt x="4083685" y="1853565"/>
                  </a:lnTo>
                  <a:lnTo>
                    <a:pt x="4089768" y="1853565"/>
                  </a:lnTo>
                  <a:lnTo>
                    <a:pt x="4089768" y="6223"/>
                  </a:lnTo>
                  <a:close/>
                </a:path>
                <a:path w="4090035" h="1859914">
                  <a:moveTo>
                    <a:pt x="4089768" y="0"/>
                  </a:moveTo>
                  <a:lnTo>
                    <a:pt x="4083685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4083685" y="6096"/>
                  </a:lnTo>
                  <a:lnTo>
                    <a:pt x="4089768" y="6096"/>
                  </a:lnTo>
                  <a:lnTo>
                    <a:pt x="40897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394" y="2417571"/>
              <a:ext cx="4067175" cy="178117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752849" y="2409951"/>
              <a:ext cx="314325" cy="295275"/>
            </a:xfrm>
            <a:custGeom>
              <a:avLst/>
              <a:gdLst/>
              <a:ahLst/>
              <a:cxnLst/>
              <a:rect l="l" t="t" r="r" b="b"/>
              <a:pathLst>
                <a:path w="314325" h="295275">
                  <a:moveTo>
                    <a:pt x="0" y="295275"/>
                  </a:moveTo>
                  <a:lnTo>
                    <a:pt x="314325" y="295275"/>
                  </a:lnTo>
                  <a:lnTo>
                    <a:pt x="314325" y="0"/>
                  </a:lnTo>
                  <a:lnTo>
                    <a:pt x="0" y="0"/>
                  </a:lnTo>
                  <a:lnTo>
                    <a:pt x="0" y="29527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46963" y="4456302"/>
            <a:ext cx="6777990" cy="553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4200"/>
              </a:lnSpc>
              <a:spcBef>
                <a:spcPts val="100"/>
              </a:spcBef>
            </a:pPr>
            <a:r>
              <a:rPr dirty="0" sz="1200">
                <a:latin typeface="Microsoft JhengHei"/>
                <a:cs typeface="Microsoft JhengHei"/>
              </a:rPr>
              <a:t>5、如果沒有出現按鈕圖示，請點一下</a:t>
            </a:r>
            <a:r>
              <a:rPr dirty="0" sz="1200" spc="5">
                <a:latin typeface="Microsoft JhengHei"/>
                <a:cs typeface="Microsoft JhengHei"/>
              </a:rPr>
              <a:t>［</a:t>
            </a:r>
            <a:r>
              <a:rPr dirty="0" sz="1200">
                <a:solidFill>
                  <a:srgbClr val="FF0000"/>
                </a:solidFill>
                <a:latin typeface="Microsoft JhengHei"/>
                <a:cs typeface="Microsoft JhengHei"/>
              </a:rPr>
              <a:t>擴充功能</a:t>
            </a:r>
            <a:r>
              <a:rPr dirty="0" sz="1200" spc="-600">
                <a:latin typeface="Microsoft JhengHei"/>
                <a:cs typeface="Microsoft JhengHei"/>
              </a:rPr>
              <a:t>］</a:t>
            </a:r>
            <a:r>
              <a:rPr dirty="0" sz="1200">
                <a:latin typeface="Microsoft JhengHei"/>
                <a:cs typeface="Microsoft JhengHei"/>
              </a:rPr>
              <a:t>，再點選［</a:t>
            </a:r>
            <a:r>
              <a:rPr dirty="0" sz="1200" spc="-5">
                <a:solidFill>
                  <a:srgbClr val="FF0000"/>
                </a:solidFill>
                <a:latin typeface="Microsoft JhengHei"/>
                <a:cs typeface="Microsoft JhengHei"/>
              </a:rPr>
              <a:t>Z</a:t>
            </a:r>
            <a:r>
              <a:rPr dirty="0" sz="1200">
                <a:solidFill>
                  <a:srgbClr val="FF0000"/>
                </a:solidFill>
                <a:latin typeface="Microsoft JhengHei"/>
                <a:cs typeface="Microsoft JhengHei"/>
              </a:rPr>
              <a:t>huyin</a:t>
            </a:r>
            <a:r>
              <a:rPr dirty="0" sz="1200">
                <a:latin typeface="Microsoft JhengHei"/>
                <a:cs typeface="Microsoft JhengHei"/>
              </a:rPr>
              <a:t>］這個軟體右側的圖釘，使其成 </a:t>
            </a:r>
            <a:r>
              <a:rPr dirty="0" sz="1200">
                <a:latin typeface="Microsoft JhengHei"/>
                <a:cs typeface="Microsoft JhengHei"/>
              </a:rPr>
              <a:t>為藍色，按鈕圖示就會出現在擴充功能區。</a:t>
            </a:r>
            <a:endParaRPr sz="1200">
              <a:latin typeface="Microsoft JhengHei"/>
              <a:cs typeface="Microsoft JhengHe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59663" y="5035930"/>
            <a:ext cx="3709035" cy="4793615"/>
            <a:chOff x="359663" y="5035930"/>
            <a:chExt cx="3709035" cy="4793615"/>
          </a:xfrm>
        </p:grpSpPr>
        <p:sp>
          <p:nvSpPr>
            <p:cNvPr id="14" name="object 14"/>
            <p:cNvSpPr/>
            <p:nvPr/>
          </p:nvSpPr>
          <p:spPr>
            <a:xfrm>
              <a:off x="359664" y="5035943"/>
              <a:ext cx="3709035" cy="4793615"/>
            </a:xfrm>
            <a:custGeom>
              <a:avLst/>
              <a:gdLst/>
              <a:ahLst/>
              <a:cxnLst/>
              <a:rect l="l" t="t" r="r" b="b"/>
              <a:pathLst>
                <a:path w="3709035" h="4793615">
                  <a:moveTo>
                    <a:pt x="3708768" y="4787468"/>
                  </a:moveTo>
                  <a:lnTo>
                    <a:pt x="3702685" y="4787468"/>
                  </a:lnTo>
                  <a:lnTo>
                    <a:pt x="6096" y="4787468"/>
                  </a:lnTo>
                  <a:lnTo>
                    <a:pt x="0" y="4787468"/>
                  </a:lnTo>
                  <a:lnTo>
                    <a:pt x="0" y="4793551"/>
                  </a:lnTo>
                  <a:lnTo>
                    <a:pt x="6096" y="4793551"/>
                  </a:lnTo>
                  <a:lnTo>
                    <a:pt x="3702685" y="4793551"/>
                  </a:lnTo>
                  <a:lnTo>
                    <a:pt x="3708768" y="4793551"/>
                  </a:lnTo>
                  <a:lnTo>
                    <a:pt x="3708768" y="4787468"/>
                  </a:lnTo>
                  <a:close/>
                </a:path>
                <a:path w="3709035" h="4793615">
                  <a:moveTo>
                    <a:pt x="3708768" y="0"/>
                  </a:moveTo>
                  <a:lnTo>
                    <a:pt x="3702685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32"/>
                  </a:lnTo>
                  <a:lnTo>
                    <a:pt x="0" y="4787455"/>
                  </a:lnTo>
                  <a:lnTo>
                    <a:pt x="6096" y="4787455"/>
                  </a:lnTo>
                  <a:lnTo>
                    <a:pt x="6096" y="6083"/>
                  </a:lnTo>
                  <a:lnTo>
                    <a:pt x="3702685" y="6083"/>
                  </a:lnTo>
                  <a:lnTo>
                    <a:pt x="3702685" y="4787455"/>
                  </a:lnTo>
                  <a:lnTo>
                    <a:pt x="3708768" y="4787455"/>
                  </a:lnTo>
                  <a:lnTo>
                    <a:pt x="3708768" y="6083"/>
                  </a:lnTo>
                  <a:lnTo>
                    <a:pt x="37087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6394" y="5078386"/>
              <a:ext cx="3686175" cy="473392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894965" y="5064378"/>
              <a:ext cx="800735" cy="3800475"/>
            </a:xfrm>
            <a:custGeom>
              <a:avLst/>
              <a:gdLst/>
              <a:ahLst/>
              <a:cxnLst/>
              <a:rect l="l" t="t" r="r" b="b"/>
              <a:pathLst>
                <a:path w="800735" h="3800475">
                  <a:moveTo>
                    <a:pt x="467360" y="295275"/>
                  </a:moveTo>
                  <a:lnTo>
                    <a:pt x="800735" y="295275"/>
                  </a:lnTo>
                  <a:lnTo>
                    <a:pt x="800735" y="0"/>
                  </a:lnTo>
                  <a:lnTo>
                    <a:pt x="467360" y="0"/>
                  </a:lnTo>
                  <a:lnTo>
                    <a:pt x="467360" y="295275"/>
                  </a:lnTo>
                  <a:close/>
                </a:path>
                <a:path w="800735" h="3800475">
                  <a:moveTo>
                    <a:pt x="0" y="3800475"/>
                  </a:moveTo>
                  <a:lnTo>
                    <a:pt x="371475" y="3800475"/>
                  </a:lnTo>
                  <a:lnTo>
                    <a:pt x="371475" y="3409950"/>
                  </a:lnTo>
                  <a:lnTo>
                    <a:pt x="0" y="3409950"/>
                  </a:lnTo>
                  <a:lnTo>
                    <a:pt x="0" y="380047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952" y="685672"/>
          <a:ext cx="6062980" cy="9127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160"/>
                <a:gridCol w="2193925"/>
                <a:gridCol w="1128394"/>
                <a:gridCol w="1209039"/>
                <a:gridCol w="868680"/>
              </a:tblGrid>
              <a:tr h="198374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338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媽媽使用說明書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9789863209638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339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築地市場：從圖看魚市場的一天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9789869517751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340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《透明的小孩：無國籍移工兒童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的故事》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9789869420211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341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聖誕男孩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9789863381853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342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6830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青春方程式：27位名家給青少年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的私房話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9789863381020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343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張曼娟奇幻學堂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-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我家有個風火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9789869495929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20">
                          <a:latin typeface="Microsoft YaHei UI Light"/>
                          <a:cs typeface="Microsoft YaHei UI Light"/>
                        </a:rPr>
                        <a:t>344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晴空小侍郎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9789869191036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345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明星節度使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9789869191043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346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我們叫它粉靈豆－F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indle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9789573263210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347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狼王夢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(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聯經新版)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9789570835595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348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蝴蝶朵朵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9789578423763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349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六年級怪事多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9789862415771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350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當花豹遇上老鼠：動物園裡二十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八則人生對話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9789864271856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351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14922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改變世界的好設計02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用手走路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的發明王：身障發明家劉大潭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9789869443302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352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草莓心事三部曲：芭樂祕密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9789869743440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353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普通不普通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9789573270829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354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開心天使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9789867107756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355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暗號偵探社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9789869614252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356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獨生子的祕密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9789863382713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357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一百件洋裝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9789867428745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374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358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九份地底有條龍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9789866039720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359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晨讀10分鐘</a:t>
                      </a: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25">
                          <a:latin typeface="Microsoft YaHei UI Light"/>
                          <a:cs typeface="Microsoft YaHei UI Light"/>
                        </a:rPr>
                        <a:t>:</a:t>
                      </a: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我的成功,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我決定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9789869498364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360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晨讀10分鐘：幽默散文集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9789862411643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361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晨讀10分鐘：成長故事集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9789862411636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362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巧克力冒險工廠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9789864790067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363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夏綠蒂的網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9789570850383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364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我們一班都是鬼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9789867107954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365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6830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晨讀10分鐘：青春無敵早點詩—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中學生新詩選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9789862416006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366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找不到系列1：找不到國小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9789869495981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367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月光三部曲Ⅰ：淡水女巫的魔幻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地圖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9789869483735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368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生日快樂：生命閃耀的瞬間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9570302070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369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說謊的阿大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9789862418093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370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再見吧！橄欖樹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9789862415054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30">
                          <a:latin typeface="Microsoft YaHei UI Light"/>
                          <a:cs typeface="Microsoft YaHei UI Light"/>
                        </a:rPr>
                        <a:t>371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妖怪藥局大拍賣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9789863200895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372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地圖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9789863206545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373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我的故宮欣賞書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9789863205487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藝術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374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數學獵人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9789577518026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數學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375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檸檬水戰爭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9789862418529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06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376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大頭的再見安打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9789861519869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健康與體育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377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童話飛進名畫裡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9789866049330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藝術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952" y="685672"/>
          <a:ext cx="6062980" cy="8929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160"/>
                <a:gridCol w="2193925"/>
                <a:gridCol w="1128394"/>
                <a:gridCol w="1209039"/>
                <a:gridCol w="868680"/>
              </a:tblGrid>
              <a:tr h="396494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378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107950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穿越故宮大冒險1：翠玉白菜上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的蒙古女孩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9789864790876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379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張曼娟奇幻學堂：花開了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9789869495950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380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靈魂裡的火把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9789869343251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381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壞學姊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9789573280293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382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妖怪藥局1：我的玉兔店長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9789869641722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383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妖怪藥局2：神仙惹麻煩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9789869641739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384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h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ate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nglis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9780590423045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385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J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ep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had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li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tle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ove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rcoat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65">
                          <a:latin typeface="Microsoft YaHei UI Light"/>
                          <a:cs typeface="Microsoft YaHei UI Light"/>
                        </a:rPr>
                        <a:t>0439217318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386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gru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falo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5">
                          <a:latin typeface="Microsoft YaHei UI Light"/>
                          <a:cs typeface="Microsoft YaHei UI Light"/>
                        </a:rPr>
                        <a:t>9781509815128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387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lick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la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c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k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mo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cow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that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type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9780689832130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388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f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stri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pe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s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0439079551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389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Piggybook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9781406313284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390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Giving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ree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9780060256654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391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162560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Who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ats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Wh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t?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Foo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Ch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ins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an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 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Foo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We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bs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9780062382115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392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Willy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ream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r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0744569648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393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139065">
                        <a:lnSpc>
                          <a:spcPts val="1560"/>
                        </a:lnSpc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his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is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w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we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go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to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ch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ool;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 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book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bout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child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en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around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the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9780590431620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394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984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His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oya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l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inyne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: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er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ible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ru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  </a:t>
                      </a: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Story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9781406379853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395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01930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J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u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k!</a:t>
                      </a:r>
                      <a:r>
                        <a:rPr dirty="0" sz="1200" spc="-5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D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fer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en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t,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B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rave, 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Y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ou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60">
                          <a:latin typeface="Microsoft YaHei UI Light"/>
                          <a:cs typeface="Microsoft YaHei UI Light"/>
                        </a:rPr>
                        <a:t>9780525514121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396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Sa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L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it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le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Fa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c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9780525581796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374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397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ROBOTS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9781426313455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398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ala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la's</a:t>
                      </a:r>
                      <a:r>
                        <a:rPr dirty="0" sz="1200" spc="-3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ag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ic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Pen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c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il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9780316319577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399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H!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Fi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4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.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54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il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l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ion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5">
                          <a:latin typeface="Microsoft YaHei UI Light"/>
                          <a:cs typeface="Microsoft YaHei UI Light"/>
                        </a:rPr>
                        <a:t>9781250108081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400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What!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0142300926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401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7368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alvin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an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't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Fl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y：the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Sto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of</a:t>
                      </a:r>
                      <a:r>
                        <a:rPr dirty="0" sz="1200" spc="-5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 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ookworm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Bi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die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9781402773235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402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B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ind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ul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9781338503272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403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L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ove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You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fo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ev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er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9781770859654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20">
                          <a:latin typeface="Microsoft YaHei UI Light"/>
                          <a:cs typeface="Microsoft YaHei UI Light"/>
                        </a:rPr>
                        <a:t>404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Chocolatina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0439635926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405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nny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Penny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9788955788730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406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Shar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k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in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rk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9780230707351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407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0">
                          <a:latin typeface="Microsoft YaHei UI Light"/>
                          <a:cs typeface="Microsoft YaHei UI Light"/>
                        </a:rPr>
                        <a:t>Wolf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0439291607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408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ve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ry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body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ed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w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ter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60">
                          <a:latin typeface="Microsoft YaHei UI Light"/>
                          <a:cs typeface="Microsoft YaHei UI Light"/>
                        </a:rPr>
                        <a:t>9781910549513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409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and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Fro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g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are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iends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9780060267889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410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Of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ic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Buc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kle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nd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Gloria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9780399226168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25">
                          <a:latin typeface="Microsoft YaHei UI Light"/>
                          <a:cs typeface="Microsoft YaHei UI Light"/>
                        </a:rPr>
                        <a:t>411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Night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Sky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9781338212006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412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Abrah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L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incoln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9781426321627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413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w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tch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r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9780375867743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0">
                          <a:latin typeface="Microsoft YaHei UI Light"/>
                          <a:cs typeface="Microsoft YaHei UI Light"/>
                        </a:rPr>
                        <a:t>414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V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r>
                        <a:rPr dirty="0" sz="1200" spc="-5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Hungry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ar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9789810746377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415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Snai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l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and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the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Wh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le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1405050535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06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416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60">
                          <a:latin typeface="Microsoft YaHei UI Light"/>
                          <a:cs typeface="Microsoft YaHei UI Light"/>
                        </a:rPr>
                        <a:t>Frida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9780439678452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952" y="685672"/>
          <a:ext cx="6062980" cy="9127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160"/>
                <a:gridCol w="2193925"/>
                <a:gridCol w="1128394"/>
                <a:gridCol w="1209039"/>
                <a:gridCol w="868680"/>
              </a:tblGrid>
              <a:tr h="396494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417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53340">
                        <a:lnSpc>
                          <a:spcPts val="1560"/>
                        </a:lnSpc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Dog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is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as</a:t>
                      </a:r>
                      <a:r>
                        <a:rPr dirty="0" sz="1200" spc="-3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Sm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elly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Dir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Socks 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an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Othe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F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unny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Famil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P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aits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9780307930897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418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Sev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lind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M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ice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9780698118959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419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Ow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l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babie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s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9780763617103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420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How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Sant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G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ot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His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J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ob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0689846681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421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C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an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't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you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le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p,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L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it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le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a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r?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9781406352849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422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Voic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es</a:t>
                      </a:r>
                      <a:r>
                        <a:rPr dirty="0" sz="1200" spc="-3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in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Park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9780552545648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英語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國小高年級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423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36830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晨讀10分鐘：世界和你想的不一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樣（附閱讀素養題本）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9789575034207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20">
                          <a:latin typeface="Microsoft YaHei UI Light"/>
                          <a:cs typeface="Microsoft YaHei UI Light"/>
                        </a:rPr>
                        <a:t>424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餐桌上的地理課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9789571464602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425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寫給年輕：法律的背後是愛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9789866039713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426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山茶花文具店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9789861336275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427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神奇酷科學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1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人體的運作祕密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9789862167830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428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愛德華的神奇旅行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9789575708351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429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地圖女孩．鯨魚男孩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9789862415917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430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看漫畫，學論語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9789864790791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431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詩魂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9789869319249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432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如果歷史是一群喵,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夏商西周篇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9789863842729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433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36830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中學生晨讀10分鐘：科學和你想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的不一樣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9789575034337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20">
                          <a:latin typeface="Microsoft YaHei UI Light"/>
                          <a:cs typeface="Microsoft YaHei UI Light"/>
                        </a:rPr>
                        <a:t>434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晨讀10分鐘：挑戰極限探險故事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9789862413722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435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解憂雜貨店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9789573330127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436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36830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課堂上沒教的科學知識：60則令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人拍案叫絕的故事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9789570531220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374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437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一生必讀的十五個京劇經典故事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9789865915360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藝術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438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留下來的孩子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9789864793624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健康與體育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439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初心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9789578038646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20">
                          <a:latin typeface="Microsoft YaHei UI Light"/>
                          <a:cs typeface="Microsoft YaHei UI Light"/>
                        </a:rPr>
                        <a:t>440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厭世廢文觀止：英雄豪傑競靠腰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  <a:p>
                      <a:pPr marL="24130">
                        <a:lnSpc>
                          <a:spcPts val="141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，國文課本沒有教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9789861372778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0">
                          <a:latin typeface="Microsoft YaHei UI Light"/>
                          <a:cs typeface="Microsoft YaHei UI Light"/>
                        </a:rPr>
                        <a:t>441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超科少年01：力學奇葩牛頓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9789869248624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20">
                          <a:latin typeface="Microsoft YaHei UI Light"/>
                          <a:cs typeface="Microsoft YaHei UI Light"/>
                        </a:rPr>
                        <a:t>442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圖解生理學：簡明易懂！你的第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一本生理學入門書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9789864432059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健康與體育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20">
                          <a:latin typeface="Microsoft YaHei UI Light"/>
                          <a:cs typeface="Microsoft YaHei UI Light"/>
                        </a:rPr>
                        <a:t>443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口琴使者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9789869248693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28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200" spc="-125">
                          <a:latin typeface="Microsoft YaHei UI Light"/>
                          <a:cs typeface="Microsoft YaHei UI Light"/>
                        </a:rPr>
                        <a:t>444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24130" marR="27305">
                        <a:lnSpc>
                          <a:spcPts val="1560"/>
                        </a:lnSpc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廁所裡的哲學課：每天14分鐘， </a:t>
                      </a:r>
                      <a:r>
                        <a:rPr dirty="0" sz="1200" spc="-3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跟著蘇格拉底、笛卡兒、尼采等 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13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位世界哲人，秒懂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100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個最經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典的哲學思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9789869530507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20">
                          <a:latin typeface="Microsoft YaHei UI Light"/>
                          <a:cs typeface="Microsoft YaHei UI Light"/>
                        </a:rPr>
                        <a:t>445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107950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臺南巷子內：移民府城8年，細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說建築與美食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9789864795598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20">
                          <a:latin typeface="Microsoft YaHei UI Light"/>
                          <a:cs typeface="Microsoft YaHei UI Light"/>
                        </a:rPr>
                        <a:t>446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先別急著吃棉花糖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65">
                          <a:latin typeface="Microsoft YaHei UI Light"/>
                          <a:cs typeface="Microsoft YaHei UI Light"/>
                        </a:rPr>
                        <a:t>9861750061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447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我的天才夢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9789573332763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20">
                          <a:latin typeface="Microsoft YaHei UI Light"/>
                          <a:cs typeface="Microsoft YaHei UI Light"/>
                        </a:rPr>
                        <a:t>448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姊姊的守護者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9789570531213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4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1200" spc="-120">
                          <a:latin typeface="Microsoft YaHei UI Light"/>
                          <a:cs typeface="Microsoft YaHei UI Light"/>
                        </a:rPr>
                        <a:t>449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荒野探險隊－防災篇</a:t>
                      </a:r>
                      <a:r>
                        <a:rPr dirty="0" sz="1200" spc="-30">
                          <a:latin typeface="Microsoft YaHei UI Light"/>
                          <a:cs typeface="Microsoft YaHei UI Light"/>
                        </a:rPr>
                        <a:t>－RUN!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災 害應變小英雄：</a:t>
                      </a: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火災、地震、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颱風——漫畫圖解求生的關鍵時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9789869528498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450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成績單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9789573263548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952" y="685672"/>
          <a:ext cx="6062980" cy="9127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160"/>
                <a:gridCol w="2193925"/>
                <a:gridCol w="1128394"/>
                <a:gridCol w="1209039"/>
                <a:gridCol w="868680"/>
              </a:tblGrid>
              <a:tr h="198374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451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目送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9789863870364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452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親愛的安德烈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9789863870357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453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給長耳兔的36封信：成長進行式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9789867282620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20">
                          <a:latin typeface="Microsoft YaHei UI Light"/>
                          <a:cs typeface="Microsoft YaHei UI Light"/>
                        </a:rPr>
                        <a:t>454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單車迷魂記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9789862117354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455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爬樹的魚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9789864790050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健康與體育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456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11747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自願被吃的豬：100個讓人想破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頭的哲學問題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9789863446729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457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16510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醫生哪有這麼萌:</a:t>
                      </a:r>
                      <a:r>
                        <a:rPr dirty="0" sz="1200" spc="-8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60">
                          <a:latin typeface="Microsoft YaHei UI Light"/>
                          <a:cs typeface="Microsoft YaHei UI Light"/>
                        </a:rPr>
                        <a:t>Nikumon</a:t>
                      </a: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的實習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生活全紀錄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9789573276227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458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太空人的地球生活指南：夢想、 心態、怎麼按電梯、如何刷牙， 以及怎麼穿著方形裝備走出圓形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9789862135297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876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459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出事的那一天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9789575706340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460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好好照顧我的花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60">
                          <a:latin typeface="Microsoft YaHei UI Light"/>
                          <a:cs typeface="Microsoft YaHei UI Light"/>
                        </a:rPr>
                        <a:t>4713269129851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數學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461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淡藍氣泡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9789862166765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462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親愛的孔子老師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9789866272004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463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海獅說歐洲趣史：歷史課本一句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話，背後其實很有事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9789861372792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20">
                          <a:latin typeface="Microsoft YaHei UI Light"/>
                          <a:cs typeface="Microsoft YaHei UI Light"/>
                        </a:rPr>
                        <a:t>464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有一天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9789861897486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465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小說課Ⅱ：偷故事的人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9789577517418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466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漢字奇兵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9789863204480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467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詞靈（仙靈傳奇2）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9789869453141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468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45720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故事課1：3分鐘說18萬個故事，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打造影響力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9789573285229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374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469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台南的樣子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9789866281501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470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十五顆小行星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9789573266518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471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風鳥皮諾查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9789573259992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472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奇蹟男孩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9789862415559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473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危險心靈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9789573332770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474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60960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我是馬拉拉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: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一位因爭取教育而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改變了世界的女孩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9789868995000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史地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475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再見天人菊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9789570835687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476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少年鱷魚幫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5">
                          <a:latin typeface="Microsoft YaHei UI Light"/>
                          <a:cs typeface="Microsoft YaHei UI Light"/>
                        </a:rPr>
                        <a:t>9789862415344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477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臺灣味道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9789866490262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478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野性的呼喚：傑克．倫敦小說選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9789866006555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479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那又怎樣的一年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9789864791767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480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少年P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I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的奇幻漂流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9789573324515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481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數學零分的人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9789577273895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482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作弊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9789573264859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483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少年噶瑪蘭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65">
                          <a:latin typeface="Microsoft YaHei UI Light"/>
                          <a:cs typeface="Microsoft YaHei UI Light"/>
                        </a:rPr>
                        <a:t>9574901521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20">
                          <a:latin typeface="Microsoft YaHei UI Light"/>
                          <a:cs typeface="Microsoft YaHei UI Light"/>
                        </a:rPr>
                        <a:t>484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實踐你夢想的第一本筆記書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9789869662734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藝術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485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老鷹與我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9789865988418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4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486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給中學生的生涯探索術：找到人 生目標的關鍵探索力，從現在開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始學習！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9789862416976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876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487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少年夢工廠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9789578795341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952" y="685672"/>
          <a:ext cx="6062980" cy="9127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160"/>
                <a:gridCol w="2193925"/>
                <a:gridCol w="1128394"/>
                <a:gridCol w="1209039"/>
                <a:gridCol w="868680"/>
              </a:tblGrid>
              <a:tr h="198374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488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一看就懂！台灣博覽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9789578630390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489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懲罰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9789868140615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490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100330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老師的十二樣見面禮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:一個小男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孩的美國遊學誌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9789866873232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491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母親的金手錶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9789574448227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492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神奇酷數學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來玩幾何推理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9789863202097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數學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493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地海巫師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9789867399540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20">
                          <a:latin typeface="Microsoft YaHei UI Light"/>
                          <a:cs typeface="Microsoft YaHei UI Light"/>
                        </a:rPr>
                        <a:t>494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再見木瓜樹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9789863200734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495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13歲超能力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9789862164075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496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偷書賊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9789866973420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497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花現台南：貓編的追花筆記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9789863983774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498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博士熱愛的算式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978986173681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499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最後14堂星期二的課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9578468512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500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青春第二課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9789574342310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501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佐賀的超級阿嬤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9861340483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502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馭風男孩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9789862164884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503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哪啊哪啊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~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神去村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9789868703612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504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傲慢與偏見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9789865671655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505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11874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Q&amp;A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(電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影『貧民百萬富翁』暢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銷原著小說)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9789573323723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506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喵星人森林──動物保護‧生態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關懷文選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95">
                          <a:latin typeface="Microsoft YaHei UI Light"/>
                          <a:cs typeface="Microsoft YaHei UI Light"/>
                        </a:rPr>
                        <a:t>9789864491254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27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507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向下扎根！德國教育的公民思辨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課4－「什麼是難民、族群融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合、庇護政策或仇外心理？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  <a:p>
                      <a:pPr marL="24130">
                        <a:lnSpc>
                          <a:spcPts val="141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」：看見他人困境的理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9789863445647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8765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508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元素生活：118個KU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SO化學元素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  <a:p>
                      <a:pPr marL="24130">
                        <a:lnSpc>
                          <a:spcPts val="141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，徹底解構你的生活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9789573266211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509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達爾文與小獵犬號之旅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9789863201410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510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山豬．飛鼠．撒可努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9789578323872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30">
                          <a:latin typeface="Microsoft YaHei UI Light"/>
                          <a:cs typeface="Microsoft YaHei UI Light"/>
                        </a:rPr>
                        <a:t>511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為了活下去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脫北女孩朴研美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9789862137192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512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歷史課本不能說的祕密：世界一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流人物的暗黑病史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9789571375205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513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從謊言開始的旅程：熊本少年一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個人的東京修業旅行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9789863841975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514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安藤忠雄：永不放棄的建築大師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9789862164730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515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看見自己的天才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9789864060399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516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從身邊找昆蟲很有趣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9789861773889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1200" spc="-30">
                          <a:latin typeface="Microsoft YaHei UI Light"/>
                          <a:cs typeface="Microsoft YaHei UI Light"/>
                        </a:rPr>
                        <a:t>517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24130" marR="36830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保育頑童的快樂童年筆記</a:t>
                      </a: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希臘 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狂想曲1：追逐陽光之島（跨世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紀自然文學經典│出版49週年紀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9789863843009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生物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876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518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今天好嗎？公主殿下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9789869033442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519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教科書裡的瘋狂實驗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漫畫物理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9789571199856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520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月夜仙蹤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9789862166079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06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521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小國王十二月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9789579361682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522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愛呆西非連加恩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9861330011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952" y="685672"/>
          <a:ext cx="6062980" cy="8929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160"/>
                <a:gridCol w="2193925"/>
                <a:gridCol w="1128394"/>
                <a:gridCol w="1209039"/>
                <a:gridCol w="868680"/>
              </a:tblGrid>
              <a:tr h="198374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523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鯨生鯨世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9789861776446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524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所羅門王的指環：與蟲魚鳥獸親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密對話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9789862163757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525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這一生，至少當一次傻瓜─木村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阿公的奇蹟蘋果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9789861332987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526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我的過動人生：昆蟲老師吳沁婕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的追夢日記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80">
                          <a:latin typeface="Microsoft YaHei UI Light"/>
                          <a:cs typeface="Microsoft YaHei UI Light"/>
                        </a:rPr>
                        <a:t>9789869484411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527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9789862110096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528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用九柑仔店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(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1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-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5冊)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9789573286172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529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超展開數學約會：談個戀愛，關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數學什麼事！？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9789862356005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數學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621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530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地獄是可以克服的：一個台灣記 </a:t>
                      </a:r>
                      <a:r>
                        <a:rPr dirty="0" sz="1200" spc="10">
                          <a:latin typeface="Microsoft YaHei UI Light"/>
                          <a:cs typeface="Microsoft YaHei UI Light"/>
                        </a:rPr>
                        <a:t>者的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311</a:t>
                      </a:r>
                      <a:r>
                        <a:rPr dirty="0" sz="1200" spc="10">
                          <a:latin typeface="Microsoft YaHei UI Light"/>
                          <a:cs typeface="Microsoft YaHei UI Light"/>
                        </a:rPr>
                        <a:t>日本東北紀行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9789869581417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531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燒杯君和他的化學實驗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9789573284543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532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一個人的粗茶淡飯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9789869105279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533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海鮮的真相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9789860574364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534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帝國崛起：一場歷史的思辨之旅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9789578039421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535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秦始皇︰一場歷史的思辨之旅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9789578039117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536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尋水之心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9789866104794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537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14033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自然課可以這麼浪漫：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李偉文 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的</a:t>
                      </a:r>
                      <a:r>
                        <a:rPr dirty="0" sz="1200" spc="-20">
                          <a:latin typeface="Microsoft YaHei UI Light"/>
                          <a:cs typeface="Microsoft YaHei UI Light"/>
                        </a:rPr>
                        <a:t>200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個環境關鍵字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9789863843108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538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別讓地球碳氣：從一根香蕉學會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減碳生活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9789869611978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494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539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原子有話要說！元素週期表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  <a:p>
                      <a:pPr marL="24130">
                        <a:lnSpc>
                          <a:spcPts val="1410"/>
                        </a:lnSpc>
                        <a:spcBef>
                          <a:spcPts val="1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【原子公寓圖解版】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9789865956981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540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藝術天才的巔峰對決：藝術史上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遇強則強的競技傑作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9789579072014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藝術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541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魔術師的大象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9789575709495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542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眾神的遊樂園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9789869351904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543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學校沒教的溝通課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9789864490196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20">
                          <a:latin typeface="Microsoft YaHei UI Light"/>
                          <a:cs typeface="Microsoft YaHei UI Light"/>
                        </a:rPr>
                        <a:t>544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木乃伊不容易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9789887940661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545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原來數學這麼漂亮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9789864790579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數學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546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逃難者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9789575030124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547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失落的一角遇見大圓滿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9789865730956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548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數學大騷動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9789861370989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數學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621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549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沒有人可以阻止我去全世界：輪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椅少年的環遊世界大探險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9789861794204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550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怪物來敲門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9789570840650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551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我是漫畫家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9789863445692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552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上一堂有趣的文學課：從莎士比 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亞到</a:t>
                      </a:r>
                      <a:r>
                        <a:rPr dirty="0" sz="1200" spc="30">
                          <a:latin typeface="Microsoft YaHei UI Light"/>
                          <a:cs typeface="Microsoft YaHei UI Light"/>
                        </a:rPr>
                        <a:t>J.K.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羅琳，你知道與不知道 的經典故事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9789573278108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876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553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寫給未來的日記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9789863980490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554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神啊，祢在嗎？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9789575743734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06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555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少年龍船隊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9789574901432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952" y="685672"/>
          <a:ext cx="6062980" cy="8929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160"/>
                <a:gridCol w="2193925"/>
                <a:gridCol w="1128394"/>
                <a:gridCol w="1209039"/>
                <a:gridCol w="868680"/>
              </a:tblGrid>
              <a:tr h="396494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556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我的爸爸是恐怖分子（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D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  <a:p>
                      <a:pPr marL="24130">
                        <a:lnSpc>
                          <a:spcPts val="141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B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ook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系列）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he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er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r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is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t’s</a:t>
                      </a: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Son: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9789863981305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557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公平與不公平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9789866215643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558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21通電話：阿兵哥的深夜求救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9789862942123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559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24130" marR="28575">
                        <a:lnSpc>
                          <a:spcPts val="1560"/>
                        </a:lnSpc>
                      </a:pP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AIWA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N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368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新故鄉動員令(1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)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離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島/山線：小野&amp;吳念真帶路，看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見最在地的台灣生命力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9789573271864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876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560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走河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9789571374529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561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35">
                          <a:latin typeface="Microsoft YaHei UI Light"/>
                          <a:cs typeface="Microsoft YaHei UI Light"/>
                        </a:rPr>
                        <a:t>2050</a:t>
                      </a:r>
                      <a:r>
                        <a:rPr dirty="0" sz="1200" spc="-60">
                          <a:latin typeface="Microsoft YaHei UI Light"/>
                          <a:cs typeface="Microsoft YaHei UI Light"/>
                        </a:rPr>
                        <a:t>科幻大成真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9789571376523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562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20">
                          <a:latin typeface="Microsoft YaHei UI Light"/>
                          <a:cs typeface="Microsoft YaHei UI Light"/>
                        </a:rPr>
                        <a:t>2100</a:t>
                      </a:r>
                      <a:r>
                        <a:rPr dirty="0" sz="1200" spc="-30">
                          <a:latin typeface="Microsoft YaHei UI Light"/>
                          <a:cs typeface="Microsoft YaHei UI Light"/>
                        </a:rPr>
                        <a:t>科技大未來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9789571376516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563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21世紀的21堂課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9789864795192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94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564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TED</a:t>
                      </a: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40">
                          <a:latin typeface="Microsoft YaHei UI Light"/>
                          <a:cs typeface="Microsoft YaHei UI Light"/>
                        </a:rPr>
                        <a:t>TALKS</a:t>
                      </a: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說話的力量：你可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  <a:p>
                      <a:pPr marL="24130" marR="27305">
                        <a:lnSpc>
                          <a:spcPct val="1083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以用言語來改變自己，也改變世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界</a:t>
                      </a:r>
                      <a:r>
                        <a:rPr dirty="0" sz="1200" spc="-5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10">
                          <a:latin typeface="Microsoft YaHei UI Light"/>
                          <a:cs typeface="Microsoft YaHei UI Light"/>
                        </a:rPr>
                        <a:t>TED</a:t>
                      </a:r>
                      <a:r>
                        <a:rPr dirty="0" sz="1200" spc="-10">
                          <a:latin typeface="Microsoft YaHei UI Light"/>
                          <a:cs typeface="Microsoft YaHei UI Light"/>
                        </a:rPr>
                        <a:t>唯一官方版演講指南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9789862137109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876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565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一件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恤的全球經濟之旅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9789862485194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566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十六歲的哲學課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9789869051873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567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千年房市：古人安心成家方案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9789862623206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568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大設計：霍金十年首見卓越巨著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  <a:p>
                      <a:pPr marL="24130">
                        <a:lnSpc>
                          <a:spcPts val="141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，為生命終極問題提供最新答案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9789862132432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569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小短腿來了！：三鐵一姐李筱瑜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的鐵人之路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9789866613746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健康與體育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570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少爺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9789863840626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946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1200" spc="-30">
                          <a:latin typeface="Microsoft YaHei UI Light"/>
                          <a:cs typeface="Microsoft YaHei UI Light"/>
                        </a:rPr>
                        <a:t>571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比賽，從心開始：如何建立自 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信、發揮潛力，學習任何技能的 經典方法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9789869526357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876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572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水神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9789863443162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573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世界是平的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9789868271210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574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台北人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9579159882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575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用地圖看懂世界經濟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9789861204574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576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江湖在走，法律要懂：法律白話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文小學堂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9789863232292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577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血淚漁場：跨國直擊台灣遠洋漁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業真相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9789869445139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578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吳寶春的味覺悸動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9789571352824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579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告白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Microsoft YaHei UI Light"/>
                          <a:cs typeface="Microsoft YaHei UI Light"/>
                        </a:rPr>
                        <a:t>9789571350813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580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我在故宮修文物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9789865824815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581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我們最幸福：北韓人民的真實生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9789863442325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582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那時候，我只剩下勇敢：一千一 百哩太平洋屋脊步道尋回的人生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9789862356562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583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兒子的大玩偶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9789575228217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584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阿德勒心理學講義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9789866031687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585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南方六帖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9789863442226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586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南風如歌：一位日本阿嬤的台灣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鄉愁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9789869051828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06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587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垂釣睡眠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9574442853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952" y="685672"/>
          <a:ext cx="6062980" cy="8929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160"/>
                <a:gridCol w="2193925"/>
                <a:gridCol w="1128394"/>
                <a:gridCol w="1209039"/>
                <a:gridCol w="868680"/>
              </a:tblGrid>
              <a:tr h="396494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588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14922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思考的藝術：52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個非受迫性思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考錯誤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9789862722114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589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紀律的交易者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9789867645739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590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追風箏的孩子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9789865829803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591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做自己的生命設計師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9789862137505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592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做自己與別人生命中的天使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9789866745300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593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國際觀的第一本書：看世界的方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9789861342276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594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崩壞國文：長安水邊多魯蛇？唐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代文學與它們的作者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9789861336367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595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從地理地名地圖了解世界史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9789869480628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94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596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教養的迷思：父母的教養能不能 決定孩子的人格發展？（暢銷經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典版）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4717702905743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876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597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斜槓青年：全球職涯新趨勢，迎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接更有價值的多職人生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75">
                          <a:latin typeface="Microsoft YaHei UI Light"/>
                          <a:cs typeface="Microsoft YaHei UI Light"/>
                        </a:rPr>
                        <a:t>9789861336312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598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深夜加油站遇見蘇格拉底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9789866782107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599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被誤解的台灣史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9789571357287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600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這些人，那些事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9789861333458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601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富爸爸，窮爸爸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9789863615460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602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45720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最後14堂星期二的課【20週年紀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念版】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9789862139028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綜合活動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603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無法送達的遺書：記那些在恐怖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年代失落的人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9789869109345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604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畫仙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9789575033606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494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605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超展開數學約會：談個戀愛，關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數學什麼事！？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4717702900649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數學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94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606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 spc="-30">
                          <a:latin typeface="Microsoft YaHei UI Light"/>
                          <a:cs typeface="Microsoft YaHei UI Light"/>
                        </a:rPr>
                        <a:t>超展開數學教室：數學宅</a:t>
                      </a:r>
                      <a:r>
                        <a:rPr dirty="0" sz="1200" spc="-20">
                          <a:latin typeface="Microsoft YaHei UI Light"/>
                          <a:cs typeface="Microsoft YaHei UI Light"/>
                        </a:rPr>
                        <a:t>×5</a:t>
                      </a:r>
                      <a:r>
                        <a:rPr dirty="0" sz="1200" spc="-6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個 問題學生，揪出日常生活裡的數 學</a:t>
                      </a:r>
                      <a:r>
                        <a:rPr dirty="0" sz="1200" spc="-50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-15">
                          <a:latin typeface="Microsoft YaHei UI Light"/>
                          <a:cs typeface="Microsoft YaHei UI Light"/>
                        </a:rPr>
                        <a:t>BUG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9789862355992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數學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876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607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徬徨少年時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9789573280309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608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溫柔的心，強大的力量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9789861335339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609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碎琉璃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9789863616337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610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試管蜘蛛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9789573269434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30">
                          <a:latin typeface="Microsoft YaHei UI Light"/>
                          <a:cs typeface="Microsoft YaHei UI Light"/>
                        </a:rPr>
                        <a:t>611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349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賈伯斯傳：S</a:t>
                      </a:r>
                      <a:r>
                        <a:rPr dirty="0" sz="1200" spc="-5">
                          <a:latin typeface="Microsoft YaHei UI Light"/>
                          <a:cs typeface="Microsoft YaHei UI Light"/>
                        </a:rPr>
                        <a:t>t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ev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e</a:t>
                      </a: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J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ob</a:t>
                      </a:r>
                      <a:r>
                        <a:rPr dirty="0" sz="1200" spc="5">
                          <a:latin typeface="Microsoft YaHei UI Light"/>
                          <a:cs typeface="Microsoft YaHei UI Light"/>
                        </a:rPr>
                        <a:t>s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唯一授權（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最新增訂版）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55">
                          <a:latin typeface="Microsoft YaHei UI Light"/>
                          <a:cs typeface="Microsoft YaHei UI Light"/>
                        </a:rPr>
                        <a:t>4711225316987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612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達文西密碼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9789571373065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613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圖解時間簡史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9789862133460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5">
                          <a:latin typeface="Microsoft YaHei UI Light"/>
                          <a:cs typeface="Microsoft YaHei UI Light"/>
                        </a:rPr>
                        <a:t>614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漢寶德談美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9570827033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藝術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615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臺灣史上最有梗的臺灣史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9789861372242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616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撒哈拉歲月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9789573327578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30">
                          <a:latin typeface="Microsoft YaHei UI Light"/>
                          <a:cs typeface="Microsoft YaHei UI Light"/>
                        </a:rPr>
                        <a:t>617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歐洲的心臟：德國如何改變自己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Microsoft YaHei UI Light"/>
                          <a:cs typeface="Microsoft YaHei UI Light"/>
                        </a:rPr>
                        <a:t>9789869351867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618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窮查理的普通常識（增修版）：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巴菲特50年智慧合夥人查理．蒙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格的人生哲學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9789867778574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876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069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619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誰搬走了我的乳酪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9789578038097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生活課程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952" y="685672"/>
          <a:ext cx="6062980" cy="3381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160"/>
                <a:gridCol w="2193925"/>
                <a:gridCol w="1128394"/>
                <a:gridCol w="1209039"/>
                <a:gridCol w="868680"/>
              </a:tblGrid>
              <a:tr h="396494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620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論語不一樣：需要正能量的時代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  <a:p>
                      <a:pPr marL="24130">
                        <a:lnSpc>
                          <a:spcPts val="141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，正好讀孔子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9789869596091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40">
                          <a:latin typeface="Microsoft YaHei UI Light"/>
                          <a:cs typeface="Microsoft YaHei UI Light"/>
                        </a:rPr>
                        <a:t>621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餐桌上的中國史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9789869531306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622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餐桌上的語言學家：從菜單看全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球飲食文化史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9789863443513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623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6830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瞰海：12種閱讀海洋與世界歷史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的方法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9789869408882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14">
                          <a:latin typeface="Microsoft YaHei UI Light"/>
                          <a:cs typeface="Microsoft YaHei UI Light"/>
                        </a:rPr>
                        <a:t>624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36830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薛丁格的貓：50個改變歷史的物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理學實驗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10">
                          <a:latin typeface="Microsoft YaHei UI Light"/>
                          <a:cs typeface="Microsoft YaHei UI Light"/>
                        </a:rPr>
                        <a:t>9789869483445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自然科學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625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賺錢，再自然不過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9789867645784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626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翻譯偵探事務所：偽譯解密！台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灣戒嚴時期翻譯怪象大公開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9789869205061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0">
                          <a:latin typeface="Microsoft YaHei UI Light"/>
                          <a:cs typeface="Microsoft YaHei UI Light"/>
                        </a:rPr>
                        <a:t>627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醫生哪有這麼萌2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9789573282068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628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羅生門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9789863841593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629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27305">
                        <a:lnSpc>
                          <a:spcPts val="1560"/>
                        </a:lnSpc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讀古文撞到鄉民：走跳江湖欲練 </a:t>
                      </a: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神功的國學秘笈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 spc="-90">
                          <a:latin typeface="Microsoft YaHei UI Light"/>
                          <a:cs typeface="Microsoft YaHei UI Light"/>
                        </a:rPr>
                        <a:t>9789570848618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國語文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marL="1206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630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做工的人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 spc="-105">
                          <a:latin typeface="Microsoft YaHei UI Light"/>
                          <a:cs typeface="Microsoft YaHei UI Light"/>
                        </a:rPr>
                        <a:t>9789864060764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社會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Microsoft YaHei UI Light"/>
                          <a:cs typeface="Microsoft YaHei UI Light"/>
                        </a:rPr>
                        <a:t>高中</a:t>
                      </a:r>
                      <a:endParaRPr sz="12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952" y="685672"/>
          <a:ext cx="6123940" cy="9270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9440"/>
                <a:gridCol w="2508885"/>
                <a:gridCol w="1292860"/>
                <a:gridCol w="852805"/>
                <a:gridCol w="852170"/>
              </a:tblGrid>
              <a:tr h="189229">
                <a:tc>
                  <a:txBody>
                    <a:bodyPr/>
                    <a:lstStyle/>
                    <a:p>
                      <a:pPr algn="ctr" marL="10795">
                        <a:lnSpc>
                          <a:spcPts val="1390"/>
                        </a:lnSpc>
                      </a:pPr>
                      <a:r>
                        <a:rPr dirty="0" sz="1200" b="1">
                          <a:latin typeface="Microsoft JhengHei"/>
                          <a:cs typeface="Microsoft JhengHei"/>
                        </a:rPr>
                        <a:t>編號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390"/>
                        </a:lnSpc>
                      </a:pPr>
                      <a:r>
                        <a:rPr dirty="0" sz="1200" b="1">
                          <a:latin typeface="Microsoft JhengHei"/>
                          <a:cs typeface="Microsoft JhengHei"/>
                        </a:rPr>
                        <a:t>書名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90"/>
                        </a:lnSpc>
                      </a:pPr>
                      <a:r>
                        <a:rPr dirty="0" sz="1200" spc="-5" b="1">
                          <a:latin typeface="Microsoft JhengHei"/>
                          <a:cs typeface="Microsoft JhengHei"/>
                        </a:rPr>
                        <a:t>ISBN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90"/>
                        </a:lnSpc>
                      </a:pPr>
                      <a:r>
                        <a:rPr dirty="0" sz="1200" b="1">
                          <a:latin typeface="Microsoft JhengHei"/>
                          <a:cs typeface="Microsoft JhengHei"/>
                        </a:rPr>
                        <a:t>領域或議題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90"/>
                        </a:lnSpc>
                      </a:pPr>
                      <a:r>
                        <a:rPr dirty="0" sz="1200" b="1">
                          <a:latin typeface="Microsoft JhengHei"/>
                          <a:cs typeface="Microsoft JhengHei"/>
                        </a:rPr>
                        <a:t>階段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那天來的鯨魚回來了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9789865876760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最喜歡媽媽了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9789862116517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世界上最美麗的村子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9789862110676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喀嚓喀嚓 理髮師花椰菜先生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9789579077279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蛀牙蟲家族大搬家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9789578640719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健康與體育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大排長龍的螞蟻蛋糕店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9789864420926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企鵝旅館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9789866215872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好忙的除夕夜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9789861615929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小桃妹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9789861615387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小房子屋比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9789861615998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優良蛋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9789861899084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健康與體育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煙囪的故事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9789864402717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737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幸福的狐狸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9789869694162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豆腐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9789861898629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雪中遇見狼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9789861898612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動物選總統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9789577626660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我的火星探險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9789866215650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森林裡的小松鼠：春天來了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9789864798773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去投票吧！：做出選擇，創造改變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9789575035174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媽媽是一朵雲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9789869743754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愛身體保護自己繪本3：我不會跟別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人走！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9789864272884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這是哪一國小朋友的腳呢？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9789579125420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我的小小世界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9789866215810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我是故事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9789866215834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609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阿茲海默先生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9789862486214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打倒野狼大作戰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9789865876739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你離我太近了，請給我一點空間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9789579125413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我的第一套食育安全知識繪本1：甜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滋滋的糖沒有告訴你的祕密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9789575034825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健康與體育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昆蟲在排什麼呢？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9789862118825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數學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樓上外婆和樓下外婆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9789864402687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我的美術館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9789869685139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狐狸忘記了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9789862119150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妖怪爸爸出差去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9789862744505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好品格童話7：小鱷魚別開門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9789864798070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圖解餐桌禮儀繪本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9789869791687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魔法糖果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9789864403011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737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車站老鼠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9789579529143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肥皂超人 出擊！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9789575033514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健康與體育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玩具診所開門了！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9789864793440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40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蛋頭先生不怕了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9789864797967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41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小睡鼠有七張床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9789863382744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42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挖土機與小花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9789869674744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43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千千萬萬個聖誕老公公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9789863843931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44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瘋狂的一天：JUNE</a:t>
                      </a:r>
                      <a:r>
                        <a:rPr dirty="0" sz="1200" spc="-60"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dirty="0" sz="1200">
                          <a:latin typeface="Microsoft JhengHei"/>
                          <a:cs typeface="Microsoft JhengHei"/>
                        </a:rPr>
                        <a:t>29,</a:t>
                      </a:r>
                      <a:r>
                        <a:rPr dirty="0" sz="1200" spc="-45"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dirty="0" sz="1200">
                          <a:latin typeface="Microsoft JhengHei"/>
                          <a:cs typeface="Microsoft JhengHei"/>
                        </a:rPr>
                        <a:t>1999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9789861898636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健康與體育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45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公主也會放屁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9789866215858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健康與體育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05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46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沒關係，沒關係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9789575036317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47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把帽子還給我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9789862112915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algn="ctr" marL="1079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48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跟著動物醫生過一天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9789862113295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89635"/>
            <a:ext cx="67011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Microsoft JhengHei"/>
                <a:cs typeface="Microsoft JhengHei"/>
              </a:rPr>
              <a:t>5、未來只要在須呈現注音的網頁，點選</a:t>
            </a:r>
            <a:r>
              <a:rPr dirty="0" sz="1200" spc="-5">
                <a:latin typeface="Microsoft JhengHei"/>
                <a:cs typeface="Microsoft JhengHei"/>
              </a:rPr>
              <a:t>［</a:t>
            </a:r>
            <a:r>
              <a:rPr dirty="0" sz="1200" spc="-5">
                <a:solidFill>
                  <a:srgbClr val="FF0000"/>
                </a:solidFill>
                <a:latin typeface="Microsoft JhengHei"/>
                <a:cs typeface="Microsoft JhengHei"/>
              </a:rPr>
              <a:t>Zhuyin</a:t>
            </a:r>
            <a:r>
              <a:rPr dirty="0" sz="1200" spc="-5">
                <a:latin typeface="Microsoft JhengHei"/>
                <a:cs typeface="Microsoft JhengHei"/>
              </a:rPr>
              <a:t>］</a:t>
            </a:r>
            <a:r>
              <a:rPr dirty="0" sz="1200">
                <a:latin typeface="Microsoft JhengHei"/>
                <a:cs typeface="Microsoft JhengHei"/>
              </a:rPr>
              <a:t>這個軟體按鈕，就可以切換呈現或不呈現注音。</a:t>
            </a:r>
            <a:endParaRPr sz="1200">
              <a:latin typeface="Microsoft JhengHei"/>
              <a:cs typeface="Microsoft JhengHe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9663" y="624839"/>
            <a:ext cx="6871970" cy="4415790"/>
            <a:chOff x="359663" y="624839"/>
            <a:chExt cx="6871970" cy="4415790"/>
          </a:xfrm>
        </p:grpSpPr>
        <p:sp>
          <p:nvSpPr>
            <p:cNvPr id="4" name="object 4"/>
            <p:cNvSpPr/>
            <p:nvPr/>
          </p:nvSpPr>
          <p:spPr>
            <a:xfrm>
              <a:off x="359664" y="624839"/>
              <a:ext cx="6871970" cy="4415790"/>
            </a:xfrm>
            <a:custGeom>
              <a:avLst/>
              <a:gdLst/>
              <a:ahLst/>
              <a:cxnLst/>
              <a:rect l="l" t="t" r="r" b="b"/>
              <a:pathLst>
                <a:path w="6871970" h="4415790">
                  <a:moveTo>
                    <a:pt x="6871716" y="0"/>
                  </a:moveTo>
                  <a:lnTo>
                    <a:pt x="6865620" y="0"/>
                  </a:lnTo>
                  <a:lnTo>
                    <a:pt x="6865620" y="6096"/>
                  </a:lnTo>
                  <a:lnTo>
                    <a:pt x="6865620" y="4409567"/>
                  </a:lnTo>
                  <a:lnTo>
                    <a:pt x="6096" y="4409567"/>
                  </a:lnTo>
                  <a:lnTo>
                    <a:pt x="6096" y="6096"/>
                  </a:lnTo>
                  <a:lnTo>
                    <a:pt x="6865620" y="6096"/>
                  </a:lnTo>
                  <a:lnTo>
                    <a:pt x="6865620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4409567"/>
                  </a:lnTo>
                  <a:lnTo>
                    <a:pt x="0" y="4415663"/>
                  </a:lnTo>
                  <a:lnTo>
                    <a:pt x="6096" y="4415663"/>
                  </a:lnTo>
                  <a:lnTo>
                    <a:pt x="6865620" y="4415663"/>
                  </a:lnTo>
                  <a:lnTo>
                    <a:pt x="6871716" y="4415663"/>
                  </a:lnTo>
                  <a:lnTo>
                    <a:pt x="6871716" y="4409567"/>
                  </a:lnTo>
                  <a:lnTo>
                    <a:pt x="6871716" y="6096"/>
                  </a:lnTo>
                  <a:lnTo>
                    <a:pt x="68717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6394" y="665433"/>
              <a:ext cx="6858000" cy="43682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19874" y="647699"/>
              <a:ext cx="238125" cy="257175"/>
            </a:xfrm>
            <a:custGeom>
              <a:avLst/>
              <a:gdLst/>
              <a:ahLst/>
              <a:cxnLst/>
              <a:rect l="l" t="t" r="r" b="b"/>
              <a:pathLst>
                <a:path w="238125" h="257175">
                  <a:moveTo>
                    <a:pt x="0" y="257175"/>
                  </a:moveTo>
                  <a:lnTo>
                    <a:pt x="238125" y="257175"/>
                  </a:lnTo>
                  <a:lnTo>
                    <a:pt x="238125" y="0"/>
                  </a:lnTo>
                  <a:lnTo>
                    <a:pt x="0" y="0"/>
                  </a:lnTo>
                  <a:lnTo>
                    <a:pt x="0" y="25717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952" y="685672"/>
          <a:ext cx="6123940" cy="9081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9440"/>
                <a:gridCol w="2508885"/>
                <a:gridCol w="1292860"/>
                <a:gridCol w="852805"/>
                <a:gridCol w="852170"/>
              </a:tblGrid>
              <a:tr h="181610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49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小小國王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9789862119471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50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哈洛史尼普波特前所未有最好的災難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9789865876708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51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一起去海邊玩！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9789864402793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52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到部落共餐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9789869690065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53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好累、好餓，超好玩的旅行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9789579125314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54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到底在排什麼呢？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9789862118924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55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小月亮：第一本用故事介紹宇宙的科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學知識繪本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9789576580888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56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我爸爸的工作是大壞蛋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9789579077439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57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小老鼠大勇氣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9789864272754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58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打氣粥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9789869690041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59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小斑長得不一樣：小馬來貘的神奇偽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裝術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9789571465579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737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60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再來一次，我贊成！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9789862118672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61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牙齒獵人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9789579125215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62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左先生與右先生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9789571463865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數學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63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「不關我的事」的後果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9789869570176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64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我們都是奇蹟男孩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9789869486163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65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這也太奇怪了吧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9789579077651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66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我和我的情緒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9789864272914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67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爸爸去哪裡？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9789570853254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68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巴黎的獅子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9789866215865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69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暴龍時光機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9789575036928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70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富蘭克林闖進童話書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9789863382805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71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富蘭克林的飛天書店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9789863382041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72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被貼標籤的鱷魚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9789575213688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73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幫爺爺找一找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9789864798384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74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亂糟糟小屋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9789577626349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75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好多好多的魚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9789578722682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76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一定是貓做的!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9789579380300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77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送報男孩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9789862941508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78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誕生樹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978982112779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79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是誰在洞裡啊?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9789579380454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生活課程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國小低年級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80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丹頂鶴是壞蛋嗎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9789862114223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81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開心農場：怎麼吃健康又環保？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9789861892917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健康與體育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82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我們買了冷氣機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9789861519005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綜合活動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83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那魯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9789869318020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84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露比任務:培養孩子邏輯思考的程式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尋寶記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9789869476751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科技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737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85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數學小偵探3：黑心老闆的詭計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9789861518978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數學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86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數學小偵探2─壞蛋軍團的逆襲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9789861518282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數學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87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喋喋不休的調色盤：康定斯基畫裡的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色彩與聲音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9789864402663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藝術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88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小石頭的歌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9789864403172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89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爸爸是海洋魚類生態學家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9789865513566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狐狸爸爸萬歲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9789862167410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叔公的理髮店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9789572089026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斷嘴鳥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9789866735103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0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100個傳家故事:蘇格拉底的智慧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9789578423824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綜合活動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達克比辦案5：救救昏倒羊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9789869391832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952" y="685672"/>
          <a:ext cx="6123940" cy="9262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9440"/>
                <a:gridCol w="2508885"/>
                <a:gridCol w="1292860"/>
                <a:gridCol w="852805"/>
                <a:gridCol w="852170"/>
              </a:tblGrid>
              <a:tr h="362966"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可能小學的愛地球任務：拯救黑熊大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作戰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9789862411230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挨鞭僮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9789575706746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換心店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9789863202431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綜合活動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21653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好一個餿主意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9789573269694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哆啦</a:t>
                      </a:r>
                      <a:r>
                        <a:rPr dirty="0" sz="1200" spc="-5">
                          <a:latin typeface="Microsoft JhengHei"/>
                          <a:cs typeface="Microsoft JhengHei"/>
                        </a:rPr>
                        <a:t>A</a:t>
                      </a:r>
                      <a:r>
                        <a:rPr dirty="0" sz="1200">
                          <a:latin typeface="Microsoft JhengHei"/>
                          <a:cs typeface="Microsoft JhengHei"/>
                        </a:rPr>
                        <a:t>夢科學任意門15：神祕化石時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光布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9789573279884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100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壞心的夫妻消失了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9789864790142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101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達克比辦案2：壞蛋的祕密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9789862418314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102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我可以說謊嗎？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9789863382522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綜合活動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103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為什麼地球不會被大便淹沒？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9789864799459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104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可能小學的愛台灣任務</a:t>
                      </a:r>
                      <a:r>
                        <a:rPr dirty="0" sz="1200" spc="-50"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dirty="0" sz="1200">
                          <a:latin typeface="Microsoft JhengHei"/>
                          <a:cs typeface="Microsoft JhengHei"/>
                        </a:rPr>
                        <a:t>3</a:t>
                      </a:r>
                      <a:r>
                        <a:rPr dirty="0" sz="1200" spc="-50"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dirty="0" sz="1200">
                          <a:latin typeface="Microsoft JhengHei"/>
                          <a:cs typeface="Microsoft JhengHei"/>
                        </a:rPr>
                        <a:t>快跑，騰雲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妖馬來了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9789862413784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737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105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神奇柑仔店5：我不要帥哥面具！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9789575035921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106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長頸鹿的信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9789863382843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107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薩瓦納草原的一天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9789863382126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108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貓村開麥拉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9789866039294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109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柿子色的街燈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9789862166222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110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小火龍便利商店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9789869504751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111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妖怪醫院2：狸貓宮殿大騷動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9789869366830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112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達克比辦案3：放屁者聯盟 動物世界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的射擊高手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9789863980100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113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英雄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9789861898582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114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河流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9789864402939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115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愛達的想像力：世界上第一位程式設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計師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9789864401819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科技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966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116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不簡單女孩1 用圖像思考的女孩：動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物科學家天寶‧葛蘭汀的故事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9789578423695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117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數星星的女孩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9789864403066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藝術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118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雪英奶奶的故事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9789869646017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119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中小學生認識戲劇的第一本書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9789571195988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藝術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120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秀姑巒溪河口漂流記：遙遠的歸鄉路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9789570850673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121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北極熊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9789864401376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122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穿越故宮大冒險2：肉形石的召喚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9789864799176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123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狐狸阿聰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9789869300704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124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書之樹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9789571467184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125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達克比辦案4：尋找海洋怪聲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9789869261449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126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最棒的鞋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9789575709877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127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微生物：看不見的魔術師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9789577625632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737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128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奇幻蛇郎與紅花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9789575034160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129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菜刀小子的陣頭夢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9789866039959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130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屁屁偵探讀本 幸運貓落到誰手上！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9789573288701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131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博物館探奇1：鬼影幢幢的翼龍展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9789864272112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132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親愛的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9789864796076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綜合活動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133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碳酸男孩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9789575030414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134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我的南極朋友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9789861615004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135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親愛的漢修先生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9575707079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136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奔流之河：一條河流重生的真實故事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9789866310126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66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137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露西實驗室 2：固體、液體—猜猜看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，氣體在哪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9789869674409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138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童話中的科學1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9789579250498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952" y="685672"/>
          <a:ext cx="6123940" cy="9262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9440"/>
                <a:gridCol w="2508885"/>
                <a:gridCol w="1292860"/>
                <a:gridCol w="852805"/>
                <a:gridCol w="852170"/>
              </a:tblGrid>
              <a:tr h="181610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139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故事中的科學：寓言中的科學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9789579250566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140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天空下起帽子雨：三個結尾的故事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9789575035983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國小中年級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141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生物飯店：奇奇怪怪的食客與意想不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到的食譜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9789571467016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142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吉娃斯愛科學1：拱橋的結構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9789576582035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143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第二個惡人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9789869685122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144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This</a:t>
                      </a:r>
                      <a:r>
                        <a:rPr dirty="0" sz="1200" spc="-30"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dirty="0" sz="1200" spc="-5">
                          <a:latin typeface="Microsoft JhengHei"/>
                          <a:cs typeface="Microsoft JhengHei"/>
                        </a:rPr>
                        <a:t>is</a:t>
                      </a:r>
                      <a:r>
                        <a:rPr dirty="0" sz="1200" spc="-30"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dirty="0" sz="1200">
                          <a:latin typeface="Microsoft JhengHei"/>
                          <a:cs typeface="Microsoft JhengHei"/>
                        </a:rPr>
                        <a:t>莫內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9789869821407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藝術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145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可能小學的西洋文明任務2：亞述空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中花園奇遇記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9789869484435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146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八號出口的猩猩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9789863202639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147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神奇收費亭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9789869752244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148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丁小飛校園日記2：誰是最佳小隊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長？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9789869443340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綜合活動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737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149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悶蛋小鎮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9789862417201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150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故宮嬉遊記：古物飛揚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9789864502639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藝術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151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討厭的人都跌倒吧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9789576582301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綜合活動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152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神奇柑仔店7：糟糕！我吃了款待梨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9789575036430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153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臭臭先生：大衛．威廉幽默成長小說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9789861778433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154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快樂少年：林良爺爺的智慧存摺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9789864798124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綜合活動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155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一個小雞去天國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9789861614724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健康與體育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156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鞋子告狀：琦君寄小讀者(增訂新版)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9789574449729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157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文學家的動物園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9789577517975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158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一顆屁的科學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9789571378206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159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這個時候怎麼辦？小學生應該懂的生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活常識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9789578640436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966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160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桂文亞小學生散文故事集──紅馬的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故事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9789577631923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161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細菌好朋友2：超越人類的35種細菌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生存絕技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9789577518408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162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阿德老師的科學教室1物理大驚奇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9789861615950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163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打火哥的30堂烈焰求生課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9789573286127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164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趣味生物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9789864438570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165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漢娜的旅行箱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9789863596356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166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思考練習題：美國名校都在用的動腦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題庫，突破我們的想像同溫層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9789861795621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167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【可能小學的西洋文明任務】4 勇闖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羅馬競技場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9789869484459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093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168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【可能小學的西洋文明任務】1埃及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金字塔遠征記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9789869484428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169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剪紙少女翩翩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9789864502028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170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狼妻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9789577517135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171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奇想三國1：九命喜鵲救曹操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9789862415856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172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草山之鷹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9789864491261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173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解碼男孩：消失的時空之門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9789863382355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科技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174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你所不知道的符號故事：符號的由來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與使用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9789573281894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科技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175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夢想冒險家：魏德聖的電影狂熱曲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9789571192529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0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176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阿德老師的科學教室3化學魔法趣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9789861616049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177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可能小學的西洋文明任務3：決戰希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臘奧運會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9789869484442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952" y="685672"/>
          <a:ext cx="6123940" cy="9262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9440"/>
                <a:gridCol w="2508885"/>
                <a:gridCol w="1292860"/>
                <a:gridCol w="852805"/>
                <a:gridCol w="852170"/>
              </a:tblGrid>
              <a:tr h="181610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178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三個問號偵探團1：天堂動物園事件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9789862417577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綜合活動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179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看不見的敵人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9789869281539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綜合活動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180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飛鞋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9789864501397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181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少女三劍客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9789863381624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182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穿越故宮大冒險5：谿山行旅圖冰獸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任務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9789865535438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183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福爾摩斯經典探案：夜光怪獸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9789863380016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184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可能小學的藝術國寶任務2：決戰蘭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亭密碼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9789575034450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藝術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185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破解！傳達的技倆：假新聞‧偽科學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9789864491391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綜合活動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186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當河馬想動的時候再去推牠：52個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科學家的趣味思考，改變了這世界！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9789577516862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187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所羅門王的寶藏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9789863382515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093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188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神祕圖書館偵探1-芽門、彩花籽與小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小巫婆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9789869333962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189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值得認識的38個：細菌好朋友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9789577518187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190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地圖會說話：從GPS衛星定位到智慧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手機地圖，不可不知的地理資訊應用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9789869630863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科技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191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歷史小偵探：翻轉時空找錯誤，你不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知道的古文明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9789869634083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192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365天．明天去哪個國家？喵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9789864893652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193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向星星祈願：50+1個克服學習困難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的故事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9789578640733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194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寫給兒童的文明史9：改變世界的書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9789574904556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195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樹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9789864798179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196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怪咖動物偵探：城市野住客事件簿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9789576582134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197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我叫做小洋，我一點也不特別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9789862942444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綜合活動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198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明日之書套書1. 什麼是民主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8667106510523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199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皇上吃什麼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9789570852431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國小高年級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200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我在你身邊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9789571466071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201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數星星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9789863381341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202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火星任務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9789863421559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203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鐘樓怪人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9574598845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204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小王子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9789571379708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205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歡樂三國志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9789573330516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206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贏家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9789862118092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207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夏之庭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9578246161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208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別告訴愛麗絲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9789869563079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209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天氣之子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9789577433220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737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210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你的名字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9789864734542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211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第一百面金牌：少年總鋪師1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9789864502004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212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媽祖回娘家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9789864501878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213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中學生好享讀：世界文學大師短篇小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說選【亞洲、美洲篇】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9789864796861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214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中學生好享讀：世界文學大師短篇小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說選【歐洲篇】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9789864796878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215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中學生好享讀：諾貝爾大師短篇小說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9789864796854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0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216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公主不在城堡裡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9789869730990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217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屋頂上的蘇菲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9789862118146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218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安妮日記（漫畫版）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9789869601245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952" y="685672"/>
          <a:ext cx="6123940" cy="9262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9440"/>
                <a:gridCol w="2508885"/>
                <a:gridCol w="1292860"/>
                <a:gridCol w="852805"/>
                <a:gridCol w="852170"/>
              </a:tblGrid>
              <a:tr h="181610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219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繼承人遊戲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9789578544307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220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記憶傳承人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9789575709853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221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甲蟲男孩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9789869504799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222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爛泥怪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9789862115510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223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追蹤師：松林少年的追尋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9789863843306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224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我是傑克，終結霸凌者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9789573272984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綜合活動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225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宮崎駿：傳遞幸福的動畫大師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9789862167472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226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銀河鐵道之夜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9789869664455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227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打斷史達林的鼻子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9789863200659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228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百變維琪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9789575747046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229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阿國在蘇花公路上騎單車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9789869292009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230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少年密碼師：克里斯提昂古堡解謎記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9789866749780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231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橡樹部落</a:t>
                      </a:r>
                      <a:r>
                        <a:rPr dirty="0" sz="1200" spc="-5">
                          <a:latin typeface="Microsoft JhengHei"/>
                          <a:cs typeface="Microsoft JhengHei"/>
                        </a:rPr>
                        <a:t>I</a:t>
                      </a:r>
                      <a:r>
                        <a:rPr dirty="0" sz="1200">
                          <a:latin typeface="Microsoft JhengHei"/>
                          <a:cs typeface="Microsoft JhengHei"/>
                        </a:rPr>
                        <a:t>：托比大逃亡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9789863380191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737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232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來不及閃耀的星星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9789575034979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233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鯨武士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9789862168431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234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我媽的異國婚姻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9789861336565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235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弟弟追著恐龍跑：我和多了一條染色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體的喬弟的故事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9789861754840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236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長跑少年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9789864500758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237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陶妖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9789575035570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238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星空下的奇幻旅程：蜥蜴女孩&amp;羊駝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男孩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9789863209720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841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239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貝納德的墮落（新版）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9789579609760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240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鉛十字架的秘密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9789862168646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241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達爾文女孩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9789862165386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242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誰來當王妃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9789863380993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243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愛麗絲鏡中奇遇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9789577517593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244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被遺棄在喀布爾的少女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9789869319188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245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來自監獄的信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9789864794058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246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替身(新版)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9789864794119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247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江湖，還有人嗎？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9789573285861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248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三鎖之門（穿越量子世界1）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9789869861717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249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四力之路（穿越量子世界2）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9789869861731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250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神偷阿嬤：大衛．威廉幽默成長小說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9789861779171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251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小鬼富翁：大衛．威廉幽默成長小說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9789861779331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252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修煉Ⅰ動物精的祕密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9789865988111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253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修煉前傳：未知樹的預言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9789865641207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737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254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一年櫻班 開學了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9789865505189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255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再見了 老三甲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789865505196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256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天地方程式1：誤闖隱身所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9789575035273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257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少年讀紅樓夢（一）仙子有奇緣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9789576583469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258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少年讀紅樓夢（二）才子佳人書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9789576584343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259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少年讀紅樓夢（三）青春大觀園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9789576584350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260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少年讀紅樓夢（四）愁眉嘆冷月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9789576584367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261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少年讀紅樓夢（五）花落水自流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9789576584374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262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蘭亭序密碼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9789865607357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0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263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璇璣圖密碼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9789869394437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264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長安十二時辰（上）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9789863614760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265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長安十二時辰（下）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9789863614777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952" y="685672"/>
          <a:ext cx="6123940" cy="890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9440"/>
                <a:gridCol w="2508885"/>
                <a:gridCol w="1292860"/>
                <a:gridCol w="852805"/>
                <a:gridCol w="852170"/>
              </a:tblGrid>
              <a:tr h="181610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266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有故事的唐詩：經典名句是這樣來的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9789869727884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267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民國文人檔案，重建中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9789571381794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268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也許你該看看張愛玲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9789869953016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269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古人比你更會玩1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9789571383989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270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古人原來這樣過日子：地表最強的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66堂中國歷史穿越課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9789863447481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271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怪奇事物所：你知道嗎？其實我們都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很怪！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9789571375762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272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吃一場有趣的宋朝飯局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9789571361376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273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只是開玩笑，竟然變被告？：中小學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生最需要的24堂法律自保課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9789576583896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274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故事臺灣史3：20個奠基臺灣的關鍵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地點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9789575036096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3093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275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故事臺灣史2：22個改變臺灣的關鍵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人物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9789575034955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276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臺灣 沒說你不知道：生活在這塊土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地的你可以拿來說嘴的七十則冷知識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9789571065519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277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風暴之子：失落的臺灣古文明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9789863194897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7254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278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14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古埃及24小時歷史現場：穿越時空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just" marL="28575" marR="33655">
                        <a:lnSpc>
                          <a:spcPts val="160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，目睹由木乃伊師傅、失眠法老王、 酒醉女祭司、專業孝女和菜鳥盜墓者 </a:t>
                      </a:r>
                      <a:r>
                        <a:rPr dirty="0" sz="1200">
                          <a:latin typeface="Microsoft JhengHei"/>
                          <a:cs typeface="Microsoft JhengHei"/>
                        </a:rPr>
                        <a:t>主演的一日實境秀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1143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9789570855593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r" marR="2603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279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爆笑世界史： 潮讀45位名人反差，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帶你一次上手世界史！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9789576583964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280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Microsoft JhengHei"/>
                          <a:cs typeface="Microsoft JhengHei"/>
                        </a:rPr>
                        <a:t>OSSO～</a:t>
                      </a:r>
                      <a:r>
                        <a:rPr dirty="0" sz="1200">
                          <a:latin typeface="Microsoft JhengHei"/>
                          <a:cs typeface="Microsoft JhengHei"/>
                        </a:rPr>
                        <a:t>歐美近代史原來很有事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9789579314565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281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一目了然的國際衝突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9789570854770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282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世界貧窮：我們窮不是因為懶惰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9789570854183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44067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283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225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少了微生物，我們連屁都放不出來：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 marR="33655">
                        <a:lnSpc>
                          <a:spcPts val="160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細菌病毒如何決定人類的生活，以及 </a:t>
                      </a:r>
                      <a:r>
                        <a:rPr dirty="0" sz="1200">
                          <a:latin typeface="Microsoft JhengHei"/>
                          <a:cs typeface="Microsoft JhengHei"/>
                        </a:rPr>
                        <a:t>我們該如何自保？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9789578567511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44068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284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225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如果生物課都這麼ㄎㄧㄤ！【動物知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 marR="33655">
                        <a:lnSpc>
                          <a:spcPts val="160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識噴笑漫畫】豬狗貓激萌演出，笑到 </a:t>
                      </a:r>
                      <a:r>
                        <a:rPr dirty="0" sz="1200">
                          <a:latin typeface="Microsoft JhengHei"/>
                          <a:cs typeface="Microsoft JhengHei"/>
                        </a:rPr>
                        <a:t>你滿地找頭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9789863843627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285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有怪癖的動物超棒的！圖鑑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9789573284321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286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怪奇科學研究所：42個腦洞大開的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趣味科學故事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9789571380902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287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漫畫科普冷知識王：世界其實很有事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，生活才會那麼有意思！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9789865025922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3093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288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跟大師學創造力1：伽利略的大發現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+25個酷科學實驗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9789869486194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289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生活物理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9789864438686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290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超圖解生活科技：250種現代機器運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轉的祕密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9789864799381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科技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291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神奇酷科學20生存競爭大演化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9789864799053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292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神奇酷科學19:對抗傳染病大作戰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9789864799046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293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愛上營養學圖解版：簡明易懂！你的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第一本營養學入門書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9789864432547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健康與體育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294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工作細胞 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9789864701438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健康與體育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0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295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工作細胞 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9789864701445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健康與體育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952" y="685672"/>
          <a:ext cx="6123940" cy="9262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9440"/>
                <a:gridCol w="2508885"/>
                <a:gridCol w="1292860"/>
                <a:gridCol w="852805"/>
                <a:gridCol w="852170"/>
              </a:tblGrid>
              <a:tr h="544322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296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225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出發吧！人體探險隊：揭開身體消化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道、泌尿系統、骨骼肌肉、心臟血管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05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……不可思議的祕密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9789869308496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健康與體育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297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減塑生活：與塑膠和平分手，為海洋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生物找回無塑藍海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9789570532296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298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生態建築可以怎麼做?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9789579121422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299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心臟的故事：令人著迷卻又難以捉摸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的生命核心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9789861372808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300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從法醫到人醫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9789571382333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健康與體育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301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那個病人，我人生的醫生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9789861337234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302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拜託了！數學先生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9789863441069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數學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303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逆轉騙數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9789862894743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數學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304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有病的其實是我媽，卻要我去諮商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9789861373010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3093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305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給中學生的時間管理術</a:t>
                      </a:r>
                      <a:r>
                        <a:rPr dirty="0" sz="1200" spc="-55"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dirty="0" sz="1200">
                          <a:latin typeface="Microsoft JhengHei"/>
                          <a:cs typeface="Microsoft JhengHei"/>
                        </a:rPr>
                        <a:t>:</a:t>
                      </a:r>
                      <a:r>
                        <a:rPr dirty="0" sz="1200" spc="-50"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dirty="0" sz="1200">
                          <a:latin typeface="Microsoft JhengHei"/>
                          <a:cs typeface="Microsoft JhengHei"/>
                        </a:rPr>
                        <a:t>一輩子都要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擁有的時間掌握力,現在開始學習!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9789862416983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綜合活動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306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給中學生的筆記整理術：一輩子都需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要的資料統整力，現在開始學習！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9789863980285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綜合活動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307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從玩紙飛機到上太空夢想教室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9789869360852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綜合活動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44068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308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225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你的人生難關，三國都發生過！：說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 marR="33655">
                        <a:lnSpc>
                          <a:spcPts val="160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書人用26則三國人物的生存故事， </a:t>
                      </a:r>
                      <a:r>
                        <a:rPr dirty="0" sz="1200" spc="5"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dirty="0" sz="1200">
                          <a:latin typeface="Microsoft JhengHei"/>
                          <a:cs typeface="Microsoft JhengHei"/>
                        </a:rPr>
                        <a:t>讓你看懂職場黑暗面、看清人性與成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9789865071257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44068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309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225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我用打工學習這個世界：有關挫折、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 marR="33655">
                        <a:lnSpc>
                          <a:spcPts val="160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辛酸、老闆、現實社會，以及工作的  </a:t>
                      </a:r>
                      <a:r>
                        <a:rPr dirty="0" sz="1200">
                          <a:latin typeface="Microsoft JhengHei"/>
                          <a:cs typeface="Microsoft JhengHei"/>
                        </a:rPr>
                        <a:t>27種樣貌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9789861336954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310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別讓現在的壞事，趕走未來的好事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9789861754567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綜合活動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966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311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你，很好：接受過去的你，喜歡現在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的自己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9789861755038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綜合活動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312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神啊</a:t>
                      </a:r>
                      <a:r>
                        <a:rPr dirty="0" sz="1200" spc="-5">
                          <a:latin typeface="Microsoft JhengHei"/>
                          <a:cs typeface="Microsoft JhengHei"/>
                        </a:rPr>
                        <a:t>!</a:t>
                      </a:r>
                      <a:r>
                        <a:rPr dirty="0" sz="1200">
                          <a:latin typeface="Microsoft JhengHei"/>
                          <a:cs typeface="Microsoft JhengHei"/>
                        </a:rPr>
                        <a:t>我不想再努力了，請直接告訴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我成功的方法吧!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9789861754901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綜合活動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313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比鬼故事更可怕的是你我身邊的故事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9789861337159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314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不乖：比標準答案更重要的事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9789573326847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315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我要成為甜點師！：一個人，從東京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開始的追夢旅程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9789573280613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綜合活動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316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Microsoft JhengHei"/>
                          <a:cs typeface="Microsoft JhengHei"/>
                        </a:rPr>
                        <a:t>Toku。度</a:t>
                      </a:r>
                      <a:r>
                        <a:rPr dirty="0" sz="1200">
                          <a:latin typeface="Microsoft JhengHei"/>
                          <a:cs typeface="Microsoft JhengHei"/>
                        </a:rPr>
                        <a:t>咕</a:t>
                      </a:r>
                      <a:r>
                        <a:rPr dirty="0" sz="1200" spc="-35"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dirty="0" sz="1200">
                          <a:latin typeface="Microsoft JhengHei"/>
                          <a:cs typeface="Microsoft JhengHei"/>
                        </a:rPr>
                        <a:t>:</a:t>
                      </a:r>
                      <a:r>
                        <a:rPr dirty="0" sz="1200" spc="-35"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dirty="0" sz="1200">
                          <a:latin typeface="Microsoft JhengHei"/>
                          <a:cs typeface="Microsoft JhengHei"/>
                        </a:rPr>
                        <a:t>台灣囝仔的童年往事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9789863363439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綜合活動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44068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317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225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不懂神話，就只能看裸體了啊：認識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 marR="33655">
                        <a:lnSpc>
                          <a:spcPts val="160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藝術的快速鍵，逛美術館不再若有所 </a:t>
                      </a:r>
                      <a:r>
                        <a:rPr dirty="0" sz="1200">
                          <a:latin typeface="Microsoft JhengHei"/>
                          <a:cs typeface="Microsoft JhengHei"/>
                        </a:rPr>
                        <a:t>思、腦袋空空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9789869405591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藝術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44449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318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225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神啊，每天來點希臘神話負能量：寫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 marR="186055">
                        <a:lnSpc>
                          <a:spcPts val="160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給年輕人的希臘神話故事，西洋藝 </a:t>
                      </a:r>
                      <a:r>
                        <a:rPr dirty="0" sz="1200">
                          <a:latin typeface="Microsoft JhengHei"/>
                          <a:cs typeface="Microsoft JhengHei"/>
                        </a:rPr>
                        <a:t>術、文學、戲劇，都從這裡開始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9789579072564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藝術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319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用電影說印度：從婆羅門到寶萊塢，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五千年燦爛文明背後的現實樣貌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9789869598538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藝術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320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蚵仔煎的身世：台灣食物名小考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9789862623121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綜合活動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44068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321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225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舌尖上的人生廚房：43道料理、43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 marR="33655">
                        <a:lnSpc>
                          <a:spcPts val="160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則故事，以味蕾交織情感記憶，調理 </a:t>
                      </a:r>
                      <a:r>
                        <a:rPr dirty="0" sz="1200">
                          <a:latin typeface="Microsoft JhengHei"/>
                          <a:cs typeface="Microsoft JhengHei"/>
                        </a:rPr>
                        <a:t>人間悲歡!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9789570854060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綜合活動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322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種樹的男人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9574555771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66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323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漫畫巴萊：台灣第一部霧社事件歷史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漫畫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9789573267515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324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穿條紋衣的男孩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9789573324201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325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想念五月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9789863381426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952" y="685672"/>
          <a:ext cx="6123940" cy="890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9440"/>
                <a:gridCol w="2508885"/>
                <a:gridCol w="1292860"/>
                <a:gridCol w="852805"/>
                <a:gridCol w="852170"/>
              </a:tblGrid>
              <a:tr h="181610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326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決戰王妃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9789861334714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327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黑鳥湖畔的女巫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9789862115862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328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獵書遊戲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9789869333986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329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不愛讀書不是你的錯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9789862138786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330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故事學：學校沒教，你也要會的表達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力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9789577518392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331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臺南歷史地圖散步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9789860577792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332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克雷的橋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9789863596288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333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最有梗的理科教室：燒杯君與他的理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科小夥伴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9789575035518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334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神奇酷科學18奇妙的消化工廠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9789864799039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健康與體育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335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修煉Ⅱ千年之約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9789865988128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336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修煉Ⅲ穿越神異界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9789865988494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737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337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歷史刺繡人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9789575709907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338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天地方程式2：巫覡的考驗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9789575036737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339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回到秦朝大冒險：穿衣吃飯，全部從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頭學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9789571366555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340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Good</a:t>
                      </a:r>
                      <a:r>
                        <a:rPr dirty="0" sz="1200" spc="-50"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dirty="0" sz="1200" spc="-5">
                          <a:latin typeface="Microsoft JhengHei"/>
                          <a:cs typeface="Microsoft JhengHei"/>
                        </a:rPr>
                        <a:t>Luck當幸運來敲門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9789861336183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綜合活動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341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飄移的起跑線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9789578787575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342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爆料商周：上古史超譯筆記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9789865080631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343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接棒家族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9789571090405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344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趣味地球科學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9789865529352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345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颱風家族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9789571088662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346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薩哈公寓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9789864893942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347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上一堂很有事的印尼學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9789861343488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348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人工智慧來了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9789864792061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科技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349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大數據資本主義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9789864793884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科技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350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召喚法力：法律白話文小學堂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9789570531831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351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誰賺走了你的咖啡錢：日常生活中的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經濟賽局，臥底經濟學家完美破解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9789869800594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352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解碼臺灣史. 1550-1720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9789573280330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353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拒看新聞的生活藝術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9789864778010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354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意外的國父：蔣介石、蔣經國、李登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輝與現代臺灣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9789869486507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355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哥倫布大交換：1492年以後的生物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影響和文化衝擊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9789862621806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4067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356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225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舌尖上的東協─東南亞美食與蔬果植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 marR="33655">
                        <a:lnSpc>
                          <a:spcPts val="160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物誌：既熟悉又陌生，那些悄然融入 </a:t>
                      </a:r>
                      <a:r>
                        <a:rPr dirty="0" sz="1200">
                          <a:latin typeface="Microsoft JhengHei"/>
                          <a:cs typeface="Microsoft JhengHei"/>
                        </a:rPr>
                        <a:t>台灣土地的南洋植物與料理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9789864084593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092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357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動盪：國家如何化解危局、成功轉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型？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9789571380049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4068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358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225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對決病毒最前線：從流感、炭疽病、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 marR="114300">
                        <a:lnSpc>
                          <a:spcPts val="160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S</a:t>
                      </a:r>
                      <a:r>
                        <a:rPr dirty="0" sz="1200" spc="-10">
                          <a:latin typeface="Microsoft JhengHei"/>
                          <a:cs typeface="Microsoft JhengHei"/>
                        </a:rPr>
                        <a:t>A</a:t>
                      </a:r>
                      <a:r>
                        <a:rPr dirty="0" sz="1200" spc="-5">
                          <a:latin typeface="Microsoft JhengHei"/>
                          <a:cs typeface="Microsoft JhengHei"/>
                        </a:rPr>
                        <a:t>RS</a:t>
                      </a:r>
                      <a:r>
                        <a:rPr dirty="0" sz="1200">
                          <a:latin typeface="Microsoft JhengHei"/>
                          <a:cs typeface="Microsoft JhengHei"/>
                        </a:rPr>
                        <a:t>到伊波拉，資深防疫專家對抗 </a:t>
                      </a:r>
                      <a:r>
                        <a:rPr dirty="0" sz="1200">
                          <a:latin typeface="Microsoft JhengHei"/>
                          <a:cs typeface="Microsoft JhengHei"/>
                        </a:rPr>
                        <a:t>致命傳染病的全球大冒險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9789571372372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359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新媒體判讀力：用科學思惟讓假新聞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無所遁形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9789869536769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360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16歲開始的經濟學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9861340238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361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大武山下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9789571382647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05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362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棄貓 關於父親，我想說的事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9789571383583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國語文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9952" y="685672"/>
          <a:ext cx="6123940" cy="2914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9440"/>
                <a:gridCol w="2508885"/>
                <a:gridCol w="1292860"/>
                <a:gridCol w="852805"/>
                <a:gridCol w="852170"/>
              </a:tblGrid>
              <a:tr h="7256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363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14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如果「那一天」終於來了……：侏儸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 marR="33655">
                        <a:lnSpc>
                          <a:spcPts val="160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紀公園開幕、全球網路斷線、海裡再 </a:t>
                      </a:r>
                      <a:r>
                        <a:rPr dirty="0" sz="1200">
                          <a:latin typeface="Microsoft JhengHei"/>
                          <a:cs typeface="Microsoft JhengHei"/>
                        </a:rPr>
                        <a:t>也沒有魚……從政治、科技、環境分 析19則虛實交錯的奇思異想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1143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9789862358696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r" marR="2603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364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我要上京當官：明朝一點都不鐵飯碗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之公務員人生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9789865101053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54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365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14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我，為什麼會這樣？：喜歡這些，討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 marR="33655">
                        <a:lnSpc>
                          <a:spcPct val="11080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厭那些，從生物學、腦科學與心理學 解釋我們的喜好、情緒、行為與想法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125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，重啟一趟人類的認識之旅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1143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9789862358429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自然科學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r" marR="2603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4067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366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225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寫作過活不是夢，你也可以靠搖筆桿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 marR="33655">
                        <a:lnSpc>
                          <a:spcPts val="160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子吃飯！成為職業作家一定要知道的  </a:t>
                      </a:r>
                      <a:r>
                        <a:rPr dirty="0" sz="1200">
                          <a:latin typeface="Microsoft JhengHei"/>
                          <a:cs typeface="Microsoft JhengHei"/>
                        </a:rPr>
                        <a:t>50件事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9789864453092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737">
                <a:tc>
                  <a:txBody>
                    <a:bodyPr/>
                    <a:lstStyle/>
                    <a:p>
                      <a:pPr marL="17208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367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善良的歧視主義者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9789865114824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ts val="133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368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帶著校園霸凌記憶長大的我們: 致當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8575">
                        <a:lnSpc>
                          <a:spcPts val="129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年那些加害者們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9789863844532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社會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高中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68985">
              <a:lnSpc>
                <a:spcPct val="100000"/>
              </a:lnSpc>
              <a:spcBef>
                <a:spcPts val="100"/>
              </a:spcBef>
            </a:pPr>
            <a:r>
              <a:rPr dirty="0"/>
              <a:t>布可星球使用方法介紹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33968" y="6261912"/>
            <a:ext cx="3683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D0D0D"/>
                </a:solidFill>
                <a:latin typeface="Microsoft YaHei"/>
                <a:cs typeface="Microsoft YaHei"/>
              </a:rPr>
              <a:t>臺南市永康區永康國民小學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246107" y="1306067"/>
            <a:ext cx="2946400" cy="3065145"/>
            <a:chOff x="9246107" y="1306067"/>
            <a:chExt cx="2946400" cy="30651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3079" y="1306067"/>
              <a:ext cx="2456687" cy="24551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46107" y="3471672"/>
              <a:ext cx="2945892" cy="89915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494646" y="3579952"/>
            <a:ext cx="246697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Microsoft YaHei"/>
                <a:cs typeface="Microsoft YaHei"/>
              </a:rPr>
              <a:t>布可星球網址</a:t>
            </a:r>
            <a:endParaRPr sz="3200">
              <a:latin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611622"/>
              <a:ext cx="12192000" cy="22463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32432" y="1493519"/>
              <a:ext cx="1068705" cy="477520"/>
            </a:xfrm>
            <a:custGeom>
              <a:avLst/>
              <a:gdLst/>
              <a:ahLst/>
              <a:cxnLst/>
              <a:rect l="l" t="t" r="r" b="b"/>
              <a:pathLst>
                <a:path w="1068705" h="477519">
                  <a:moveTo>
                    <a:pt x="534162" y="0"/>
                  </a:moveTo>
                  <a:lnTo>
                    <a:pt x="471865" y="1604"/>
                  </a:lnTo>
                  <a:lnTo>
                    <a:pt x="411679" y="6300"/>
                  </a:lnTo>
                  <a:lnTo>
                    <a:pt x="354006" y="13907"/>
                  </a:lnTo>
                  <a:lnTo>
                    <a:pt x="299246" y="24246"/>
                  </a:lnTo>
                  <a:lnTo>
                    <a:pt x="247798" y="37138"/>
                  </a:lnTo>
                  <a:lnTo>
                    <a:pt x="200066" y="52404"/>
                  </a:lnTo>
                  <a:lnTo>
                    <a:pt x="156448" y="69865"/>
                  </a:lnTo>
                  <a:lnTo>
                    <a:pt x="117345" y="89342"/>
                  </a:lnTo>
                  <a:lnTo>
                    <a:pt x="83159" y="110656"/>
                  </a:lnTo>
                  <a:lnTo>
                    <a:pt x="31139" y="158077"/>
                  </a:lnTo>
                  <a:lnTo>
                    <a:pt x="3593" y="210695"/>
                  </a:lnTo>
                  <a:lnTo>
                    <a:pt x="0" y="238505"/>
                  </a:lnTo>
                  <a:lnTo>
                    <a:pt x="3593" y="266316"/>
                  </a:lnTo>
                  <a:lnTo>
                    <a:pt x="31139" y="318934"/>
                  </a:lnTo>
                  <a:lnTo>
                    <a:pt x="83159" y="366355"/>
                  </a:lnTo>
                  <a:lnTo>
                    <a:pt x="117345" y="387669"/>
                  </a:lnTo>
                  <a:lnTo>
                    <a:pt x="156448" y="407146"/>
                  </a:lnTo>
                  <a:lnTo>
                    <a:pt x="200066" y="424607"/>
                  </a:lnTo>
                  <a:lnTo>
                    <a:pt x="247798" y="439873"/>
                  </a:lnTo>
                  <a:lnTo>
                    <a:pt x="299246" y="452765"/>
                  </a:lnTo>
                  <a:lnTo>
                    <a:pt x="354006" y="463104"/>
                  </a:lnTo>
                  <a:lnTo>
                    <a:pt x="411679" y="470711"/>
                  </a:lnTo>
                  <a:lnTo>
                    <a:pt x="471865" y="475407"/>
                  </a:lnTo>
                  <a:lnTo>
                    <a:pt x="534162" y="477012"/>
                  </a:lnTo>
                  <a:lnTo>
                    <a:pt x="596458" y="475407"/>
                  </a:lnTo>
                  <a:lnTo>
                    <a:pt x="656644" y="470711"/>
                  </a:lnTo>
                  <a:lnTo>
                    <a:pt x="714317" y="463104"/>
                  </a:lnTo>
                  <a:lnTo>
                    <a:pt x="769077" y="452765"/>
                  </a:lnTo>
                  <a:lnTo>
                    <a:pt x="820525" y="439873"/>
                  </a:lnTo>
                  <a:lnTo>
                    <a:pt x="868257" y="424607"/>
                  </a:lnTo>
                  <a:lnTo>
                    <a:pt x="911875" y="407146"/>
                  </a:lnTo>
                  <a:lnTo>
                    <a:pt x="950978" y="387669"/>
                  </a:lnTo>
                  <a:lnTo>
                    <a:pt x="985164" y="366355"/>
                  </a:lnTo>
                  <a:lnTo>
                    <a:pt x="1037184" y="318934"/>
                  </a:lnTo>
                  <a:lnTo>
                    <a:pt x="1064730" y="266316"/>
                  </a:lnTo>
                  <a:lnTo>
                    <a:pt x="1068324" y="238505"/>
                  </a:lnTo>
                  <a:lnTo>
                    <a:pt x="1064730" y="210695"/>
                  </a:lnTo>
                  <a:lnTo>
                    <a:pt x="1037184" y="158077"/>
                  </a:lnTo>
                  <a:lnTo>
                    <a:pt x="985164" y="110656"/>
                  </a:lnTo>
                  <a:lnTo>
                    <a:pt x="950978" y="89342"/>
                  </a:lnTo>
                  <a:lnTo>
                    <a:pt x="911875" y="69865"/>
                  </a:lnTo>
                  <a:lnTo>
                    <a:pt x="868257" y="52404"/>
                  </a:lnTo>
                  <a:lnTo>
                    <a:pt x="820525" y="37138"/>
                  </a:lnTo>
                  <a:lnTo>
                    <a:pt x="769077" y="24246"/>
                  </a:lnTo>
                  <a:lnTo>
                    <a:pt x="714317" y="13907"/>
                  </a:lnTo>
                  <a:lnTo>
                    <a:pt x="656644" y="6300"/>
                  </a:lnTo>
                  <a:lnTo>
                    <a:pt x="596458" y="1604"/>
                  </a:lnTo>
                  <a:lnTo>
                    <a:pt x="5341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932432" y="1493519"/>
              <a:ext cx="1068705" cy="477520"/>
            </a:xfrm>
            <a:custGeom>
              <a:avLst/>
              <a:gdLst/>
              <a:ahLst/>
              <a:cxnLst/>
              <a:rect l="l" t="t" r="r" b="b"/>
              <a:pathLst>
                <a:path w="1068705" h="477519">
                  <a:moveTo>
                    <a:pt x="0" y="238505"/>
                  </a:moveTo>
                  <a:lnTo>
                    <a:pt x="14106" y="183826"/>
                  </a:lnTo>
                  <a:lnTo>
                    <a:pt x="54290" y="133627"/>
                  </a:lnTo>
                  <a:lnTo>
                    <a:pt x="117345" y="89342"/>
                  </a:lnTo>
                  <a:lnTo>
                    <a:pt x="156448" y="69865"/>
                  </a:lnTo>
                  <a:lnTo>
                    <a:pt x="200066" y="52404"/>
                  </a:lnTo>
                  <a:lnTo>
                    <a:pt x="247798" y="37138"/>
                  </a:lnTo>
                  <a:lnTo>
                    <a:pt x="299246" y="24246"/>
                  </a:lnTo>
                  <a:lnTo>
                    <a:pt x="354006" y="13907"/>
                  </a:lnTo>
                  <a:lnTo>
                    <a:pt x="411679" y="6300"/>
                  </a:lnTo>
                  <a:lnTo>
                    <a:pt x="471865" y="1604"/>
                  </a:lnTo>
                  <a:lnTo>
                    <a:pt x="534162" y="0"/>
                  </a:lnTo>
                  <a:lnTo>
                    <a:pt x="596458" y="1604"/>
                  </a:lnTo>
                  <a:lnTo>
                    <a:pt x="656644" y="6300"/>
                  </a:lnTo>
                  <a:lnTo>
                    <a:pt x="714317" y="13907"/>
                  </a:lnTo>
                  <a:lnTo>
                    <a:pt x="769077" y="24246"/>
                  </a:lnTo>
                  <a:lnTo>
                    <a:pt x="820525" y="37138"/>
                  </a:lnTo>
                  <a:lnTo>
                    <a:pt x="868257" y="52404"/>
                  </a:lnTo>
                  <a:lnTo>
                    <a:pt x="911875" y="69865"/>
                  </a:lnTo>
                  <a:lnTo>
                    <a:pt x="950978" y="89342"/>
                  </a:lnTo>
                  <a:lnTo>
                    <a:pt x="985164" y="110656"/>
                  </a:lnTo>
                  <a:lnTo>
                    <a:pt x="1037184" y="158077"/>
                  </a:lnTo>
                  <a:lnTo>
                    <a:pt x="1064730" y="210695"/>
                  </a:lnTo>
                  <a:lnTo>
                    <a:pt x="1068324" y="238505"/>
                  </a:lnTo>
                  <a:lnTo>
                    <a:pt x="1064730" y="266316"/>
                  </a:lnTo>
                  <a:lnTo>
                    <a:pt x="1037184" y="318934"/>
                  </a:lnTo>
                  <a:lnTo>
                    <a:pt x="985164" y="366355"/>
                  </a:lnTo>
                  <a:lnTo>
                    <a:pt x="950978" y="387669"/>
                  </a:lnTo>
                  <a:lnTo>
                    <a:pt x="911875" y="407146"/>
                  </a:lnTo>
                  <a:lnTo>
                    <a:pt x="868257" y="424607"/>
                  </a:lnTo>
                  <a:lnTo>
                    <a:pt x="820525" y="439873"/>
                  </a:lnTo>
                  <a:lnTo>
                    <a:pt x="769077" y="452765"/>
                  </a:lnTo>
                  <a:lnTo>
                    <a:pt x="714317" y="463104"/>
                  </a:lnTo>
                  <a:lnTo>
                    <a:pt x="656644" y="470711"/>
                  </a:lnTo>
                  <a:lnTo>
                    <a:pt x="596458" y="475407"/>
                  </a:lnTo>
                  <a:lnTo>
                    <a:pt x="534162" y="477012"/>
                  </a:lnTo>
                  <a:lnTo>
                    <a:pt x="471865" y="475407"/>
                  </a:lnTo>
                  <a:lnTo>
                    <a:pt x="411679" y="470711"/>
                  </a:lnTo>
                  <a:lnTo>
                    <a:pt x="354006" y="463104"/>
                  </a:lnTo>
                  <a:lnTo>
                    <a:pt x="299246" y="452765"/>
                  </a:lnTo>
                  <a:lnTo>
                    <a:pt x="247798" y="439873"/>
                  </a:lnTo>
                  <a:lnTo>
                    <a:pt x="200066" y="424607"/>
                  </a:lnTo>
                  <a:lnTo>
                    <a:pt x="156448" y="407146"/>
                  </a:lnTo>
                  <a:lnTo>
                    <a:pt x="117345" y="387669"/>
                  </a:lnTo>
                  <a:lnTo>
                    <a:pt x="83159" y="366355"/>
                  </a:lnTo>
                  <a:lnTo>
                    <a:pt x="31139" y="318934"/>
                  </a:lnTo>
                  <a:lnTo>
                    <a:pt x="3593" y="266316"/>
                  </a:lnTo>
                  <a:lnTo>
                    <a:pt x="0" y="238505"/>
                  </a:lnTo>
                  <a:close/>
                </a:path>
              </a:pathLst>
            </a:custGeom>
            <a:ln w="12191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58951" y="131190"/>
            <a:ext cx="955040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solidFill>
                  <a:srgbClr val="000000"/>
                </a:solidFill>
                <a:latin typeface="Microsoft JhengHei"/>
                <a:cs typeface="Microsoft JhengHei"/>
              </a:rPr>
              <a:t>依照以下順序操作：打開瀏覽器</a:t>
            </a:r>
            <a:r>
              <a:rPr dirty="0" sz="3600" spc="5" b="0">
                <a:solidFill>
                  <a:srgbClr val="000000"/>
                </a:solidFill>
                <a:latin typeface="Microsoft JhengHei"/>
                <a:cs typeface="Microsoft JhengHei"/>
              </a:rPr>
              <a:t>；</a:t>
            </a:r>
            <a:r>
              <a:rPr dirty="0" sz="3600" spc="-114" b="0">
                <a:solidFill>
                  <a:srgbClr val="000000"/>
                </a:solidFill>
                <a:latin typeface="Trebuchet MS"/>
                <a:cs typeface="Trebuchet MS"/>
              </a:rPr>
              <a:t>1.</a:t>
            </a:r>
            <a:r>
              <a:rPr dirty="0" sz="3600" b="0">
                <a:solidFill>
                  <a:srgbClr val="000000"/>
                </a:solidFill>
                <a:latin typeface="Microsoft JhengHei"/>
                <a:cs typeface="Microsoft JhengHei"/>
              </a:rPr>
              <a:t>輸入學校網 </a:t>
            </a:r>
            <a:r>
              <a:rPr dirty="0" sz="3600" spc="-5" b="0">
                <a:solidFill>
                  <a:srgbClr val="000000"/>
                </a:solidFill>
                <a:latin typeface="Microsoft JhengHei"/>
                <a:cs typeface="Microsoft JhengHei"/>
              </a:rPr>
              <a:t>址</a:t>
            </a:r>
            <a:r>
              <a:rPr dirty="0" sz="3600" spc="-75" b="0">
                <a:solidFill>
                  <a:srgbClr val="000000"/>
                </a:solidFill>
                <a:latin typeface="Microsoft JhengHei"/>
                <a:cs typeface="Microsoft JhengHei"/>
              </a:rPr>
              <a:t>→</a:t>
            </a:r>
            <a:r>
              <a:rPr dirty="0" sz="3600" spc="-75" b="0">
                <a:solidFill>
                  <a:srgbClr val="000000"/>
                </a:solidFill>
                <a:latin typeface="Trebuchet MS"/>
                <a:cs typeface="Trebuchet MS"/>
              </a:rPr>
              <a:t>2.</a:t>
            </a:r>
            <a:r>
              <a:rPr dirty="0" sz="3600" spc="-9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3600" spc="-5" b="0">
                <a:solidFill>
                  <a:srgbClr val="000000"/>
                </a:solidFill>
                <a:latin typeface="Microsoft JhengHei"/>
                <a:cs typeface="Microsoft JhengHei"/>
              </a:rPr>
              <a:t>主題網站</a:t>
            </a:r>
            <a:r>
              <a:rPr dirty="0" sz="3600" spc="-80" b="0">
                <a:solidFill>
                  <a:srgbClr val="000000"/>
                </a:solidFill>
                <a:latin typeface="Microsoft JhengHei"/>
                <a:cs typeface="Microsoft JhengHei"/>
              </a:rPr>
              <a:t>→</a:t>
            </a:r>
            <a:r>
              <a:rPr dirty="0" sz="3600" spc="-80" b="0">
                <a:solidFill>
                  <a:srgbClr val="000000"/>
                </a:solidFill>
                <a:latin typeface="Trebuchet MS"/>
                <a:cs typeface="Trebuchet MS"/>
              </a:rPr>
              <a:t>3.</a:t>
            </a:r>
            <a:r>
              <a:rPr dirty="0" sz="3600" spc="-5" b="0">
                <a:solidFill>
                  <a:srgbClr val="000000"/>
                </a:solidFill>
                <a:latin typeface="Microsoft JhengHei"/>
                <a:cs typeface="Microsoft JhengHei"/>
              </a:rPr>
              <a:t>點選布可星球</a:t>
            </a:r>
            <a:endParaRPr sz="3600">
              <a:latin typeface="Microsoft JhengHei"/>
              <a:cs typeface="Microsoft JhengHe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02663" y="1310639"/>
            <a:ext cx="7909559" cy="4950460"/>
            <a:chOff x="1502663" y="1310639"/>
            <a:chExt cx="7909559" cy="49504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1807" y="1319783"/>
              <a:ext cx="7891272" cy="49316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07235" y="1315211"/>
              <a:ext cx="7900670" cy="4940935"/>
            </a:xfrm>
            <a:custGeom>
              <a:avLst/>
              <a:gdLst/>
              <a:ahLst/>
              <a:cxnLst/>
              <a:rect l="l" t="t" r="r" b="b"/>
              <a:pathLst>
                <a:path w="7900670" h="4940935">
                  <a:moveTo>
                    <a:pt x="0" y="4940808"/>
                  </a:moveTo>
                  <a:lnTo>
                    <a:pt x="7900415" y="4940808"/>
                  </a:lnTo>
                  <a:lnTo>
                    <a:pt x="7900415" y="0"/>
                  </a:lnTo>
                  <a:lnTo>
                    <a:pt x="0" y="0"/>
                  </a:lnTo>
                  <a:lnTo>
                    <a:pt x="0" y="4940808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611622"/>
              <a:ext cx="12192000" cy="22463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2519" y="1082039"/>
              <a:ext cx="5516879" cy="4953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95515" y="1226642"/>
            <a:ext cx="42449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30" b="0">
                <a:solidFill>
                  <a:srgbClr val="000000"/>
                </a:solidFill>
                <a:latin typeface="Trebuchet MS"/>
                <a:cs typeface="Trebuchet MS"/>
              </a:rPr>
              <a:t>4.</a:t>
            </a:r>
            <a:r>
              <a:rPr dirty="0" sz="4000" spc="-5" b="0">
                <a:solidFill>
                  <a:srgbClr val="000000"/>
                </a:solidFill>
                <a:latin typeface="Microsoft JhengHei"/>
                <a:cs typeface="Microsoft JhengHei"/>
              </a:rPr>
              <a:t>點</a:t>
            </a:r>
            <a:r>
              <a:rPr dirty="0" sz="4000" spc="-10" b="0">
                <a:solidFill>
                  <a:srgbClr val="000000"/>
                </a:solidFill>
                <a:latin typeface="Microsoft JhengHei"/>
                <a:cs typeface="Microsoft JhengHei"/>
              </a:rPr>
              <a:t>選</a:t>
            </a:r>
            <a:r>
              <a:rPr dirty="0" sz="4000" spc="175" b="0">
                <a:solidFill>
                  <a:srgbClr val="000000"/>
                </a:solidFill>
                <a:latin typeface="Trebuchet MS"/>
                <a:cs typeface="Trebuchet MS"/>
              </a:rPr>
              <a:t>OpenID</a:t>
            </a:r>
            <a:r>
              <a:rPr dirty="0" sz="4000" spc="-10" b="0">
                <a:solidFill>
                  <a:srgbClr val="000000"/>
                </a:solidFill>
                <a:latin typeface="Microsoft JhengHei"/>
                <a:cs typeface="Microsoft JhengHei"/>
              </a:rPr>
              <a:t>帳號</a:t>
            </a:r>
            <a:endParaRPr sz="4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62000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6096">
              <a:solidFill>
                <a:srgbClr val="9F7C6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932932" y="633983"/>
              <a:ext cx="259079" cy="257810"/>
            </a:xfrm>
            <a:custGeom>
              <a:avLst/>
              <a:gdLst/>
              <a:ahLst/>
              <a:cxnLst/>
              <a:rect l="l" t="t" r="r" b="b"/>
              <a:pathLst>
                <a:path w="259079" h="257809">
                  <a:moveTo>
                    <a:pt x="129539" y="0"/>
                  </a:moveTo>
                  <a:lnTo>
                    <a:pt x="79134" y="10120"/>
                  </a:lnTo>
                  <a:lnTo>
                    <a:pt x="37957" y="37718"/>
                  </a:lnTo>
                  <a:lnTo>
                    <a:pt x="10185" y="78652"/>
                  </a:lnTo>
                  <a:lnTo>
                    <a:pt x="0" y="128777"/>
                  </a:lnTo>
                  <a:lnTo>
                    <a:pt x="10185" y="178903"/>
                  </a:lnTo>
                  <a:lnTo>
                    <a:pt x="37957" y="219837"/>
                  </a:lnTo>
                  <a:lnTo>
                    <a:pt x="79134" y="247435"/>
                  </a:lnTo>
                  <a:lnTo>
                    <a:pt x="129539" y="257555"/>
                  </a:lnTo>
                  <a:lnTo>
                    <a:pt x="179945" y="247435"/>
                  </a:lnTo>
                  <a:lnTo>
                    <a:pt x="221122" y="219837"/>
                  </a:lnTo>
                  <a:lnTo>
                    <a:pt x="248894" y="178903"/>
                  </a:lnTo>
                  <a:lnTo>
                    <a:pt x="259079" y="128777"/>
                  </a:lnTo>
                  <a:lnTo>
                    <a:pt x="248894" y="78652"/>
                  </a:lnTo>
                  <a:lnTo>
                    <a:pt x="221122" y="37718"/>
                  </a:lnTo>
                  <a:lnTo>
                    <a:pt x="179945" y="10120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855B3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7835" y="667512"/>
              <a:ext cx="190500" cy="190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6608" y="667512"/>
              <a:ext cx="190500" cy="190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611622"/>
              <a:ext cx="12192000" cy="22463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8567" y="1975103"/>
              <a:ext cx="7243572" cy="488289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187701" y="202183"/>
            <a:ext cx="6148070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1155" indent="-339090">
              <a:lnSpc>
                <a:spcPct val="100000"/>
              </a:lnSpc>
              <a:spcBef>
                <a:spcPts val="100"/>
              </a:spcBef>
              <a:buSzPct val="96875"/>
              <a:buFont typeface="Trebuchet MS"/>
              <a:buAutoNum type="arabicPeriod" startAt="5"/>
              <a:tabLst>
                <a:tab pos="351790" algn="l"/>
              </a:tabLst>
            </a:pPr>
            <a:r>
              <a:rPr dirty="0" sz="3200">
                <a:latin typeface="Microsoft JhengHei"/>
                <a:cs typeface="Microsoft JhengHei"/>
              </a:rPr>
              <a:t>依序輸入學生帳號</a:t>
            </a:r>
            <a:r>
              <a:rPr dirty="0" sz="3200" spc="-290">
                <a:latin typeface="Trebuchet MS"/>
                <a:cs typeface="Trebuchet MS"/>
              </a:rPr>
              <a:t>(</a:t>
            </a:r>
            <a:r>
              <a:rPr dirty="0" sz="3200" spc="-229">
                <a:latin typeface="Trebuchet MS"/>
                <a:cs typeface="Trebuchet MS"/>
              </a:rPr>
              <a:t>s</a:t>
            </a:r>
            <a:r>
              <a:rPr dirty="0" sz="3200" spc="-220">
                <a:latin typeface="Trebuchet MS"/>
                <a:cs typeface="Trebuchet MS"/>
              </a:rPr>
              <a:t>t</a:t>
            </a:r>
            <a:r>
              <a:rPr dirty="0" sz="3200">
                <a:latin typeface="Microsoft JhengHei"/>
                <a:cs typeface="Microsoft JhengHei"/>
              </a:rPr>
              <a:t>和七位數</a:t>
            </a:r>
            <a:r>
              <a:rPr dirty="0" sz="3200" spc="-10">
                <a:latin typeface="Microsoft JhengHei"/>
                <a:cs typeface="Microsoft JhengHei"/>
              </a:rPr>
              <a:t>字</a:t>
            </a:r>
            <a:r>
              <a:rPr dirty="0" sz="3200" spc="-290">
                <a:latin typeface="Trebuchet MS"/>
                <a:cs typeface="Trebuchet MS"/>
              </a:rPr>
              <a:t>)</a:t>
            </a:r>
            <a:endParaRPr sz="3200">
              <a:latin typeface="Trebuchet MS"/>
              <a:cs typeface="Trebuchet MS"/>
            </a:endParaRPr>
          </a:p>
          <a:p>
            <a:pPr marL="351155" indent="-339090">
              <a:lnSpc>
                <a:spcPct val="100000"/>
              </a:lnSpc>
              <a:buSzPct val="96875"/>
              <a:buFont typeface="Trebuchet MS"/>
              <a:buAutoNum type="arabicPeriod" startAt="5"/>
              <a:tabLst>
                <a:tab pos="351790" algn="l"/>
              </a:tabLst>
            </a:pPr>
            <a:r>
              <a:rPr dirty="0" sz="3200">
                <a:latin typeface="Microsoft JhengHei"/>
                <a:cs typeface="Microsoft JhengHei"/>
              </a:rPr>
              <a:t>輸入學生密碼</a:t>
            </a:r>
            <a:endParaRPr sz="3200">
              <a:latin typeface="Microsoft JhengHei"/>
              <a:cs typeface="Microsoft JhengHei"/>
            </a:endParaRPr>
          </a:p>
          <a:p>
            <a:pPr marL="351155" indent="-339090">
              <a:lnSpc>
                <a:spcPct val="100000"/>
              </a:lnSpc>
              <a:spcBef>
                <a:spcPts val="5"/>
              </a:spcBef>
              <a:buSzPct val="96875"/>
              <a:buFont typeface="Trebuchet MS"/>
              <a:buAutoNum type="arabicPeriod" startAt="5"/>
              <a:tabLst>
                <a:tab pos="351790" algn="l"/>
              </a:tabLst>
            </a:pPr>
            <a:r>
              <a:rPr dirty="0" sz="3200">
                <a:latin typeface="Microsoft JhengHei"/>
                <a:cs typeface="Microsoft JhengHei"/>
              </a:rPr>
              <a:t>點選下一步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762000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6096">
              <a:solidFill>
                <a:srgbClr val="9F7C6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932932" y="633983"/>
              <a:ext cx="259079" cy="257810"/>
            </a:xfrm>
            <a:custGeom>
              <a:avLst/>
              <a:gdLst/>
              <a:ahLst/>
              <a:cxnLst/>
              <a:rect l="l" t="t" r="r" b="b"/>
              <a:pathLst>
                <a:path w="259079" h="257809">
                  <a:moveTo>
                    <a:pt x="129539" y="0"/>
                  </a:moveTo>
                  <a:lnTo>
                    <a:pt x="79134" y="10120"/>
                  </a:lnTo>
                  <a:lnTo>
                    <a:pt x="37957" y="37718"/>
                  </a:lnTo>
                  <a:lnTo>
                    <a:pt x="10185" y="78652"/>
                  </a:lnTo>
                  <a:lnTo>
                    <a:pt x="0" y="128777"/>
                  </a:lnTo>
                  <a:lnTo>
                    <a:pt x="10185" y="178903"/>
                  </a:lnTo>
                  <a:lnTo>
                    <a:pt x="37957" y="219837"/>
                  </a:lnTo>
                  <a:lnTo>
                    <a:pt x="79134" y="247435"/>
                  </a:lnTo>
                  <a:lnTo>
                    <a:pt x="129539" y="257555"/>
                  </a:lnTo>
                  <a:lnTo>
                    <a:pt x="179945" y="247435"/>
                  </a:lnTo>
                  <a:lnTo>
                    <a:pt x="221122" y="219837"/>
                  </a:lnTo>
                  <a:lnTo>
                    <a:pt x="248894" y="178903"/>
                  </a:lnTo>
                  <a:lnTo>
                    <a:pt x="259079" y="128777"/>
                  </a:lnTo>
                  <a:lnTo>
                    <a:pt x="248894" y="78652"/>
                  </a:lnTo>
                  <a:lnTo>
                    <a:pt x="221122" y="37718"/>
                  </a:lnTo>
                  <a:lnTo>
                    <a:pt x="179945" y="10120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855B3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7835" y="667512"/>
              <a:ext cx="190500" cy="190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26608" y="667512"/>
              <a:ext cx="190500" cy="190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611622"/>
              <a:ext cx="12192000" cy="22463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4995" y="1042416"/>
              <a:ext cx="7028688" cy="491185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13735" y="182371"/>
            <a:ext cx="6871334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0" b="0">
                <a:solidFill>
                  <a:srgbClr val="000000"/>
                </a:solidFill>
                <a:latin typeface="Trebuchet MS"/>
                <a:cs typeface="Trebuchet MS"/>
              </a:rPr>
              <a:t>8.</a:t>
            </a:r>
            <a:r>
              <a:rPr dirty="0" sz="3200" b="0">
                <a:solidFill>
                  <a:srgbClr val="000000"/>
                </a:solidFill>
                <a:latin typeface="Microsoft JhengHei"/>
                <a:cs typeface="Microsoft JhengHei"/>
              </a:rPr>
              <a:t>確定是自己的帳號及姓</a:t>
            </a:r>
            <a:r>
              <a:rPr dirty="0" sz="3200" spc="-15" b="0">
                <a:solidFill>
                  <a:srgbClr val="000000"/>
                </a:solidFill>
                <a:latin typeface="Microsoft JhengHei"/>
                <a:cs typeface="Microsoft JhengHei"/>
              </a:rPr>
              <a:t>名</a:t>
            </a:r>
            <a:r>
              <a:rPr dirty="0" sz="3200" b="0">
                <a:solidFill>
                  <a:srgbClr val="000000"/>
                </a:solidFill>
                <a:latin typeface="Microsoft JhengHei"/>
                <a:cs typeface="Microsoft JhengHei"/>
              </a:rPr>
              <a:t>後點</a:t>
            </a:r>
            <a:r>
              <a:rPr dirty="0" sz="3200" spc="-15" b="0">
                <a:solidFill>
                  <a:srgbClr val="000000"/>
                </a:solidFill>
                <a:latin typeface="Microsoft JhengHei"/>
                <a:cs typeface="Microsoft JhengHei"/>
              </a:rPr>
              <a:t>選</a:t>
            </a:r>
            <a:r>
              <a:rPr dirty="0" sz="3200" b="0">
                <a:solidFill>
                  <a:srgbClr val="000000"/>
                </a:solidFill>
                <a:latin typeface="Microsoft JhengHei"/>
                <a:cs typeface="Microsoft JhengHei"/>
              </a:rPr>
              <a:t>登入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62000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6096">
              <a:solidFill>
                <a:srgbClr val="9F7C6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932932" y="633983"/>
              <a:ext cx="259079" cy="257810"/>
            </a:xfrm>
            <a:custGeom>
              <a:avLst/>
              <a:gdLst/>
              <a:ahLst/>
              <a:cxnLst/>
              <a:rect l="l" t="t" r="r" b="b"/>
              <a:pathLst>
                <a:path w="259079" h="257809">
                  <a:moveTo>
                    <a:pt x="129539" y="0"/>
                  </a:moveTo>
                  <a:lnTo>
                    <a:pt x="79134" y="10120"/>
                  </a:lnTo>
                  <a:lnTo>
                    <a:pt x="37957" y="37718"/>
                  </a:lnTo>
                  <a:lnTo>
                    <a:pt x="10185" y="78652"/>
                  </a:lnTo>
                  <a:lnTo>
                    <a:pt x="0" y="128777"/>
                  </a:lnTo>
                  <a:lnTo>
                    <a:pt x="10185" y="178903"/>
                  </a:lnTo>
                  <a:lnTo>
                    <a:pt x="37957" y="219837"/>
                  </a:lnTo>
                  <a:lnTo>
                    <a:pt x="79134" y="247435"/>
                  </a:lnTo>
                  <a:lnTo>
                    <a:pt x="129539" y="257555"/>
                  </a:lnTo>
                  <a:lnTo>
                    <a:pt x="179945" y="247435"/>
                  </a:lnTo>
                  <a:lnTo>
                    <a:pt x="221122" y="219837"/>
                  </a:lnTo>
                  <a:lnTo>
                    <a:pt x="248894" y="178903"/>
                  </a:lnTo>
                  <a:lnTo>
                    <a:pt x="259079" y="128777"/>
                  </a:lnTo>
                  <a:lnTo>
                    <a:pt x="248894" y="78652"/>
                  </a:lnTo>
                  <a:lnTo>
                    <a:pt x="221122" y="37718"/>
                  </a:lnTo>
                  <a:lnTo>
                    <a:pt x="179945" y="10120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855B3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7835" y="667512"/>
              <a:ext cx="190500" cy="190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6608" y="667512"/>
              <a:ext cx="190500" cy="190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611622"/>
              <a:ext cx="12192000" cy="224637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929129" y="2703652"/>
            <a:ext cx="33083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Microsoft YaHei"/>
                <a:cs typeface="Microsoft YaHei"/>
              </a:rPr>
              <a:t>标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2491" y="192989"/>
            <a:ext cx="3401060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2430" indent="-380365">
              <a:lnSpc>
                <a:spcPct val="100000"/>
              </a:lnSpc>
              <a:spcBef>
                <a:spcPts val="100"/>
              </a:spcBef>
              <a:buSzPct val="97222"/>
              <a:buFont typeface="Trebuchet MS"/>
              <a:buAutoNum type="arabicPeriod" startAt="9"/>
              <a:tabLst>
                <a:tab pos="393065" algn="l"/>
              </a:tabLst>
            </a:pPr>
            <a:r>
              <a:rPr dirty="0" sz="3600" spc="-5">
                <a:latin typeface="Microsoft JhengHei"/>
                <a:cs typeface="Microsoft JhengHei"/>
              </a:rPr>
              <a:t>點選布可能量</a:t>
            </a:r>
            <a:endParaRPr sz="3600">
              <a:latin typeface="Microsoft JhengHei"/>
              <a:cs typeface="Microsoft JhengHei"/>
            </a:endParaRPr>
          </a:p>
          <a:p>
            <a:pPr marL="645160" indent="-633095">
              <a:lnSpc>
                <a:spcPct val="100000"/>
              </a:lnSpc>
              <a:spcBef>
                <a:spcPts val="5"/>
              </a:spcBef>
              <a:buSzPct val="97222"/>
              <a:buFont typeface="Trebuchet MS"/>
              <a:buAutoNum type="arabicPeriod" startAt="9"/>
              <a:tabLst>
                <a:tab pos="645795" algn="l"/>
              </a:tabLst>
            </a:pPr>
            <a:r>
              <a:rPr dirty="0" sz="3600">
                <a:latin typeface="Microsoft JhengHei"/>
                <a:cs typeface="Microsoft JhengHei"/>
              </a:rPr>
              <a:t>點選推薦布可</a:t>
            </a:r>
            <a:endParaRPr sz="3600">
              <a:latin typeface="Microsoft JhengHei"/>
              <a:cs typeface="Microsoft JhengHe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439" y="1377694"/>
            <a:ext cx="9726168" cy="54803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2021-09-11T05:39:00Z</dcterms:created>
  <dcterms:modified xsi:type="dcterms:W3CDTF">2021-09-11T05:39:00Z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2021-09-11T00:00:00Z</vt:filetime>
  </property>
</Properties>
</file>