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AF6-D838-4119-B5E9-98F5C1F204EF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186C1C3-6748-496B-9C60-FD335C4E61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999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AF6-D838-4119-B5E9-98F5C1F204EF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86C1C3-6748-496B-9C60-FD335C4E61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296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AF6-D838-4119-B5E9-98F5C1F204EF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86C1C3-6748-496B-9C60-FD335C4E61B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7914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AF6-D838-4119-B5E9-98F5C1F204EF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86C1C3-6748-496B-9C60-FD335C4E61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6127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AF6-D838-4119-B5E9-98F5C1F204EF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86C1C3-6748-496B-9C60-FD335C4E61B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1537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AF6-D838-4119-B5E9-98F5C1F204EF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86C1C3-6748-496B-9C60-FD335C4E61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4709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AF6-D838-4119-B5E9-98F5C1F204EF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C1C3-6748-496B-9C60-FD335C4E61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3281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AF6-D838-4119-B5E9-98F5C1F204EF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C1C3-6748-496B-9C60-FD335C4E61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847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AF6-D838-4119-B5E9-98F5C1F204EF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C1C3-6748-496B-9C60-FD335C4E61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2627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AF6-D838-4119-B5E9-98F5C1F204EF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86C1C3-6748-496B-9C60-FD335C4E61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0836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AF6-D838-4119-B5E9-98F5C1F204EF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186C1C3-6748-496B-9C60-FD335C4E61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8103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AF6-D838-4119-B5E9-98F5C1F204EF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186C1C3-6748-496B-9C60-FD335C4E61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492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AF6-D838-4119-B5E9-98F5C1F204EF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C1C3-6748-496B-9C60-FD335C4E61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845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AF6-D838-4119-B5E9-98F5C1F204EF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C1C3-6748-496B-9C60-FD335C4E61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4464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AF6-D838-4119-B5E9-98F5C1F204EF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C1C3-6748-496B-9C60-FD335C4E61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71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AF6-D838-4119-B5E9-98F5C1F204EF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86C1C3-6748-496B-9C60-FD335C4E61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696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54AF6-D838-4119-B5E9-98F5C1F204EF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186C1C3-6748-496B-9C60-FD335C4E61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2611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rU9eRUSo5YeTeAjE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8421" y="1466662"/>
            <a:ext cx="11443579" cy="2369563"/>
          </a:xfrm>
        </p:spPr>
        <p:txBody>
          <a:bodyPr>
            <a:noAutofit/>
          </a:bodyPr>
          <a:lstStyle/>
          <a:p>
            <a:r>
              <a:rPr lang="en-US" altLang="zh-TW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en-US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學年度下學期</a:t>
            </a:r>
            <a:r>
              <a:rPr lang="en-US" altLang="zh-TW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健康促進期初宣導與檢討</a:t>
            </a:r>
            <a:endParaRPr lang="zh-TW" altLang="en-US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11946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6784" y="1852942"/>
            <a:ext cx="8915400" cy="3777622"/>
          </a:xfrm>
        </p:spPr>
        <p:txBody>
          <a:bodyPr>
            <a:normAutofit/>
          </a:bodyPr>
          <a:lstStyle/>
          <a:p>
            <a:r>
              <a:rPr lang="zh-TW" altLang="en-US" sz="3000" dirty="0"/>
              <a:t>請有授課健康課之教師填報學校衛生相關研習時數</a:t>
            </a:r>
            <a:r>
              <a:rPr lang="en-US" altLang="zh-TW" sz="3000" dirty="0"/>
              <a:t>:</a:t>
            </a:r>
            <a:r>
              <a:rPr lang="en-US" altLang="zh-TW" sz="3000" dirty="0">
                <a:hlinkClick r:id="rId2" tooltip="https://forms.gle/rU9eRUSo5YeTeAjE7"/>
              </a:rPr>
              <a:t>https://</a:t>
            </a:r>
            <a:r>
              <a:rPr lang="en-US" altLang="zh-TW" sz="3000" dirty="0" err="1">
                <a:hlinkClick r:id="rId2" tooltip="https://forms.gle/rU9eRUSo5YeTeAjE7"/>
              </a:rPr>
              <a:t>forms.gle</a:t>
            </a:r>
            <a:r>
              <a:rPr lang="en-US" altLang="zh-TW" sz="3000" dirty="0">
                <a:hlinkClick r:id="rId2" tooltip="https://forms.gle/rU9eRUSo5YeTeAjE7"/>
              </a:rPr>
              <a:t>/</a:t>
            </a:r>
            <a:r>
              <a:rPr lang="en-US" altLang="zh-TW" sz="3000" dirty="0" err="1">
                <a:hlinkClick r:id="rId2" tooltip="https://forms.gle/rU9eRUSo5YeTeAjE7"/>
              </a:rPr>
              <a:t>rU9eRUSo5YeTeAjE7</a:t>
            </a:r>
            <a:endParaRPr lang="zh-TW" altLang="en-US" sz="3000" dirty="0"/>
          </a:p>
        </p:txBody>
      </p:sp>
    </p:spTree>
    <p:extLst>
      <p:ext uri="{BB962C8B-B14F-4D97-AF65-F5344CB8AC3E}">
        <p14:creationId xmlns:p14="http://schemas.microsoft.com/office/powerpoint/2010/main" val="411718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期末成果繳交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626606"/>
            <a:ext cx="8915400" cy="3777622"/>
          </a:xfrm>
        </p:spPr>
        <p:txBody>
          <a:bodyPr>
            <a:normAutofit/>
          </a:bodyPr>
          <a:lstStyle/>
          <a:p>
            <a:r>
              <a:rPr lang="en-US" altLang="zh-TW" sz="2400" dirty="0" smtClean="0"/>
              <a:t>109</a:t>
            </a:r>
            <a:r>
              <a:rPr lang="zh-TW" altLang="en-US" sz="2400" dirty="0" smtClean="0"/>
              <a:t>學年度由奇數班級健康授課教師繳交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b="1" dirty="0">
                <a:solidFill>
                  <a:srgbClr val="FF0000"/>
                </a:solidFill>
              </a:rPr>
              <a:t> 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  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(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非全年級繳一份，原則上每學期末繳交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zh-TW" altLang="en-US" sz="2400" dirty="0" smtClean="0">
                <a:solidFill>
                  <a:schemeClr val="tx1"/>
                </a:solidFill>
              </a:rPr>
              <a:t>請依照健康促進計畫計畫中各年級教學重點</a:t>
            </a:r>
            <a:r>
              <a:rPr lang="en-US" altLang="zh-TW" sz="2400" dirty="0" smtClean="0">
                <a:solidFill>
                  <a:schemeClr val="tx1"/>
                </a:solidFill>
              </a:rPr>
              <a:t>(</a:t>
            </a:r>
            <a:r>
              <a:rPr lang="zh-TW" altLang="en-US" sz="2400" dirty="0" smtClean="0">
                <a:solidFill>
                  <a:schemeClr val="tx1"/>
                </a:solidFill>
              </a:rPr>
              <a:t>中年級配合教育局</a:t>
            </a:r>
            <a:r>
              <a:rPr lang="en-US" altLang="zh-TW" sz="24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altLang="zh-TW" sz="2400" dirty="0" smtClean="0">
                <a:solidFill>
                  <a:schemeClr val="tx1"/>
                </a:solidFill>
              </a:rPr>
              <a:t>(</a:t>
            </a:r>
            <a:r>
              <a:rPr lang="zh-TW" altLang="en-US" sz="2400" dirty="0" smtClean="0">
                <a:solidFill>
                  <a:schemeClr val="tx1"/>
                </a:solidFill>
              </a:rPr>
              <a:t>檔案皆置放於成果議題繳交資料夾內</a:t>
            </a:r>
            <a:r>
              <a:rPr lang="en-US" altLang="zh-TW" sz="2400" dirty="0" smtClean="0">
                <a:solidFill>
                  <a:schemeClr val="tx1"/>
                </a:solidFill>
              </a:rPr>
              <a:t>)</a:t>
            </a:r>
          </a:p>
          <a:p>
            <a:endParaRPr lang="en-US" altLang="zh-TW" sz="2400" dirty="0" smtClean="0">
              <a:solidFill>
                <a:schemeClr val="tx1"/>
              </a:solidFill>
            </a:endParaRPr>
          </a:p>
          <a:p>
            <a:endParaRPr lang="zh-TW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543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52867"/>
              </p:ext>
            </p:extLst>
          </p:nvPr>
        </p:nvGraphicFramePr>
        <p:xfrm>
          <a:off x="2190939" y="0"/>
          <a:ext cx="8999145" cy="6858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0963"/>
                <a:gridCol w="984033"/>
                <a:gridCol w="6034149"/>
              </a:tblGrid>
              <a:tr h="8945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健促議題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順位由身體器官由上往下</a:t>
                      </a:r>
                      <a:endParaRPr lang="zh-TW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3362" marR="633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年級</a:t>
                      </a:r>
                      <a:endParaRPr lang="zh-TW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3362" marR="633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推動重點</a:t>
                      </a:r>
                      <a:endParaRPr lang="zh-TW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3362" marR="63362" marT="0" marB="0"/>
                </a:tc>
              </a:tr>
              <a:tr h="1789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</a:rPr>
                        <a:t>視力保健</a:t>
                      </a:r>
                      <a:endParaRPr lang="zh-TW" sz="3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3362" marR="633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一</a:t>
                      </a:r>
                      <a:endParaRPr lang="zh-TW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3362" marR="633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1.</a:t>
                      </a:r>
                      <a:r>
                        <a:rPr lang="zh-TW" sz="1800" kern="100" dirty="0">
                          <a:effectLst/>
                        </a:rPr>
                        <a:t>落實視力異常追蹤，增加就醫率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2.</a:t>
                      </a:r>
                      <a:r>
                        <a:rPr lang="zh-TW" sz="1800" kern="100" dirty="0">
                          <a:effectLst/>
                        </a:rPr>
                        <a:t>推動戶外活動戴帽措施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3.</a:t>
                      </a:r>
                      <a:r>
                        <a:rPr lang="zh-TW" sz="1800" kern="100" dirty="0">
                          <a:effectLst/>
                        </a:rPr>
                        <a:t>十月健檢後複查率應提高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4.</a:t>
                      </a:r>
                      <a:r>
                        <a:rPr lang="zh-TW" sz="1800" kern="100" dirty="0">
                          <a:effectLst/>
                        </a:rPr>
                        <a:t>低年級不建議使用電子化設備教學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5.</a:t>
                      </a:r>
                      <a:r>
                        <a:rPr lang="zh-TW" sz="1800" kern="100" dirty="0">
                          <a:effectLst/>
                        </a:rPr>
                        <a:t>熟悉並落實護眼操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●其他年級：落實</a:t>
                      </a:r>
                      <a:r>
                        <a:rPr lang="en-US" sz="1800" kern="100" dirty="0">
                          <a:effectLst/>
                        </a:rPr>
                        <a:t>3010(</a:t>
                      </a:r>
                      <a:r>
                        <a:rPr lang="zh-TW" sz="1800" dirty="0">
                          <a:effectLst/>
                        </a:rPr>
                        <a:t>用眼</a:t>
                      </a:r>
                      <a:r>
                        <a:rPr lang="en-US" sz="1800" dirty="0">
                          <a:effectLst/>
                        </a:rPr>
                        <a:t> 30 </a:t>
                      </a:r>
                      <a:r>
                        <a:rPr lang="zh-TW" sz="1800" dirty="0">
                          <a:effectLst/>
                        </a:rPr>
                        <a:t>分鐘休息</a:t>
                      </a:r>
                      <a:r>
                        <a:rPr lang="en-US" sz="1800" dirty="0">
                          <a:effectLst/>
                        </a:rPr>
                        <a:t> 10 </a:t>
                      </a:r>
                      <a:r>
                        <a:rPr lang="zh-TW" sz="1800" dirty="0">
                          <a:effectLst/>
                        </a:rPr>
                        <a:t>分鐘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zh-TW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3362" marR="63362" marT="0" marB="0"/>
                </a:tc>
              </a:tr>
              <a:tr h="1192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</a:rPr>
                        <a:t>口腔衛生</a:t>
                      </a:r>
                      <a:endParaRPr lang="zh-TW" sz="3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3362" marR="633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二</a:t>
                      </a:r>
                      <a:endParaRPr lang="zh-TW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3362" marR="633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1.</a:t>
                      </a:r>
                      <a:r>
                        <a:rPr lang="zh-TW" sz="1800" kern="100" dirty="0">
                          <a:effectLst/>
                        </a:rPr>
                        <a:t>潔牙教學（貝氏刷牙法）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2.</a:t>
                      </a:r>
                      <a:r>
                        <a:rPr lang="zh-TW" sz="1800" kern="100" dirty="0">
                          <a:effectLst/>
                        </a:rPr>
                        <a:t>參考潔牙影片配合中午潔牙音樂</a:t>
                      </a:r>
                      <a:r>
                        <a:rPr lang="en-US" sz="1800" kern="100" dirty="0">
                          <a:effectLst/>
                        </a:rPr>
                        <a:t/>
                      </a:r>
                      <a:br>
                        <a:rPr lang="en-US" sz="1800" kern="100" dirty="0">
                          <a:effectLst/>
                        </a:rPr>
                      </a:br>
                      <a:r>
                        <a:rPr lang="en-US" sz="1800" kern="100" dirty="0">
                          <a:effectLst/>
                        </a:rPr>
                        <a:t>3.</a:t>
                      </a:r>
                      <a:r>
                        <a:rPr lang="zh-TW" sz="1800" kern="100" dirty="0">
                          <a:effectLst/>
                        </a:rPr>
                        <a:t>持續推動漱口水計劃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●其他年級：全校潔牙及漱口水計劃持續推廣。</a:t>
                      </a:r>
                      <a:endParaRPr lang="zh-TW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3362" marR="63362" marT="0" marB="0"/>
                </a:tc>
              </a:tr>
              <a:tr h="1192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</a:rPr>
                        <a:t>菸</a:t>
                      </a:r>
                      <a:r>
                        <a:rPr lang="en-US" sz="3600" kern="100" dirty="0">
                          <a:effectLst/>
                        </a:rPr>
                        <a:t>(</a:t>
                      </a:r>
                      <a:r>
                        <a:rPr lang="zh-TW" sz="3600" kern="100" dirty="0">
                          <a:effectLst/>
                        </a:rPr>
                        <a:t>檳</a:t>
                      </a:r>
                      <a:r>
                        <a:rPr lang="en-US" sz="3600" kern="100" dirty="0">
                          <a:effectLst/>
                        </a:rPr>
                        <a:t>)</a:t>
                      </a:r>
                      <a:r>
                        <a:rPr lang="zh-TW" sz="3600" kern="100" dirty="0">
                          <a:effectLst/>
                        </a:rPr>
                        <a:t>防制</a:t>
                      </a:r>
                      <a:endParaRPr lang="zh-TW" sz="3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3362" marR="633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六</a:t>
                      </a:r>
                      <a:endParaRPr lang="zh-TW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3362" marR="633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1.</a:t>
                      </a:r>
                      <a:r>
                        <a:rPr lang="zh-TW" sz="1800" kern="100" dirty="0">
                          <a:effectLst/>
                        </a:rPr>
                        <a:t>菸</a:t>
                      </a:r>
                      <a:r>
                        <a:rPr lang="en-US" sz="1800" kern="100" dirty="0">
                          <a:effectLst/>
                        </a:rPr>
                        <a:t>(</a:t>
                      </a:r>
                      <a:r>
                        <a:rPr lang="zh-TW" sz="1800" kern="100" dirty="0">
                          <a:effectLst/>
                        </a:rPr>
                        <a:t>含電子菸</a:t>
                      </a:r>
                      <a:r>
                        <a:rPr lang="en-US" sz="1800" kern="100" dirty="0">
                          <a:effectLst/>
                        </a:rPr>
                        <a:t>)</a:t>
                      </a:r>
                      <a:r>
                        <a:rPr lang="zh-TW" sz="1800" kern="100" dirty="0">
                          <a:effectLst/>
                        </a:rPr>
                        <a:t>、酒、檳榔防治衛教（進入國中時期較易受誘惑的項目）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2.</a:t>
                      </a:r>
                      <a:r>
                        <a:rPr lang="zh-TW" sz="1800" kern="100" dirty="0">
                          <a:effectLst/>
                        </a:rPr>
                        <a:t>每年三月衛生所衛教講座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●其他年級：機會教育</a:t>
                      </a:r>
                      <a:endParaRPr lang="zh-TW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3362" marR="63362" marT="0" marB="0"/>
                </a:tc>
              </a:tr>
              <a:tr h="1789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</a:rPr>
                        <a:t>全民健保（含正確用藥）</a:t>
                      </a:r>
                      <a:endParaRPr lang="zh-TW" sz="3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3362" marR="633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三</a:t>
                      </a:r>
                      <a:endParaRPr lang="zh-TW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3362" marR="633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1.</a:t>
                      </a:r>
                      <a:r>
                        <a:rPr lang="zh-TW" sz="1800" kern="100" dirty="0">
                          <a:effectLst/>
                        </a:rPr>
                        <a:t>流感、腸病毒、登革熱疫病防治宣導（流感疫苗接種期）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2.</a:t>
                      </a:r>
                      <a:r>
                        <a:rPr lang="zh-TW" sz="1800" kern="100" dirty="0">
                          <a:effectLst/>
                        </a:rPr>
                        <a:t>增進全民健保正確認知，融入課程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3.</a:t>
                      </a:r>
                      <a:r>
                        <a:rPr lang="zh-TW" sz="1800" kern="100" dirty="0">
                          <a:effectLst/>
                        </a:rPr>
                        <a:t>教育「遵醫囑服藥」、「藥品標示看清楚，詢問藥師最安全」、「藥品分級」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●其他年級：機會教育</a:t>
                      </a:r>
                      <a:endParaRPr lang="zh-TW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3362" marR="6336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321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378234"/>
              </p:ext>
            </p:extLst>
          </p:nvPr>
        </p:nvGraphicFramePr>
        <p:xfrm>
          <a:off x="2127565" y="0"/>
          <a:ext cx="8772808" cy="6857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9499"/>
                <a:gridCol w="888006"/>
                <a:gridCol w="5445303"/>
              </a:tblGrid>
              <a:tr h="25266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</a:rPr>
                        <a:t>健康體位</a:t>
                      </a:r>
                      <a:endParaRPr lang="zh-TW" sz="3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四</a:t>
                      </a:r>
                      <a:endParaRPr lang="zh-TW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1.</a:t>
                      </a:r>
                      <a:r>
                        <a:rPr lang="zh-TW" sz="1800" kern="100" dirty="0">
                          <a:effectLst/>
                        </a:rPr>
                        <a:t>針對體重過重及過輕的學童提供營養知識、數據追蹤及運動規劃以協助改善身體狀況。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2.</a:t>
                      </a:r>
                      <a:r>
                        <a:rPr lang="zh-TW" sz="1800" kern="100" dirty="0">
                          <a:effectLst/>
                        </a:rPr>
                        <a:t>持續與董氏基金會合作推動「健康吃快樂動」飲食教育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3.</a:t>
                      </a:r>
                      <a:r>
                        <a:rPr lang="zh-TW" sz="1800" kern="100" dirty="0">
                          <a:effectLst/>
                        </a:rPr>
                        <a:t>持續推動健康體位</a:t>
                      </a:r>
                      <a:r>
                        <a:rPr lang="en-US" sz="1800" kern="100" dirty="0">
                          <a:effectLst/>
                        </a:rPr>
                        <a:t>85210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●其他年級：鼓勵參加校內各項體育團隊</a:t>
                      </a:r>
                      <a:r>
                        <a:rPr lang="en-US" sz="1800" kern="100" dirty="0">
                          <a:effectLst/>
                        </a:rPr>
                        <a:t>(</a:t>
                      </a:r>
                      <a:r>
                        <a:rPr lang="zh-TW" sz="1800" kern="100" dirty="0">
                          <a:effectLst/>
                        </a:rPr>
                        <a:t>社團</a:t>
                      </a:r>
                      <a:r>
                        <a:rPr lang="en-US" sz="1800" kern="100" dirty="0">
                          <a:effectLst/>
                        </a:rPr>
                        <a:t>)</a:t>
                      </a:r>
                      <a:r>
                        <a:rPr lang="zh-TW" sz="1800" kern="100" dirty="0">
                          <a:effectLst/>
                        </a:rPr>
                        <a:t>，由健康中心提供體重異常名單，適當調整活動內容。</a:t>
                      </a:r>
                      <a:endParaRPr lang="zh-TW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21656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</a:rPr>
                        <a:t>性教育（含愛滋病）</a:t>
                      </a:r>
                      <a:endParaRPr lang="zh-TW" sz="3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五</a:t>
                      </a:r>
                      <a:endParaRPr lang="zh-TW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1.</a:t>
                      </a:r>
                      <a:r>
                        <a:rPr lang="zh-TW" sz="1800" kern="100" dirty="0">
                          <a:effectLst/>
                        </a:rPr>
                        <a:t>愛滋病防治、毒品及藥物濫用、全民健保衛教宣導（銜接四年級的性教育）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2. </a:t>
                      </a:r>
                      <a:r>
                        <a:rPr lang="zh-TW" sz="1800" kern="100" dirty="0">
                          <a:effectLst/>
                        </a:rPr>
                        <a:t>性教育、性別平等教育（孩子身心較為早熟，及早進行衛教）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3.</a:t>
                      </a:r>
                      <a:r>
                        <a:rPr lang="zh-TW" sz="1800" kern="100" dirty="0">
                          <a:effectLst/>
                        </a:rPr>
                        <a:t>加強電子菸危害健康教學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●其他年級：每學期均需實施一小時愛滋病教育。</a:t>
                      </a:r>
                      <a:endParaRPr lang="zh-TW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21656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</a:rPr>
                        <a:t>安全教育與急救（自選）</a:t>
                      </a:r>
                      <a:endParaRPr lang="zh-TW" sz="3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全</a:t>
                      </a:r>
                      <a:endParaRPr lang="zh-TW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1.</a:t>
                      </a:r>
                      <a:r>
                        <a:rPr lang="zh-TW" sz="1800" kern="100" dirty="0">
                          <a:effectLst/>
                        </a:rPr>
                        <a:t>協同生教組宣導，務求有效降低因走廊奔跑所發生的意外事故。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2.</a:t>
                      </a:r>
                      <a:r>
                        <a:rPr lang="zh-TW" sz="1800" kern="100" dirty="0">
                          <a:effectLst/>
                        </a:rPr>
                        <a:t>推廣校園安全教育活動，教育學生在校活動能自我保護。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3.</a:t>
                      </a:r>
                      <a:r>
                        <a:rPr lang="zh-TW" sz="1800" kern="100" dirty="0">
                          <a:effectLst/>
                        </a:rPr>
                        <a:t>本校同仁均能確知緊急傷病處理流程。</a:t>
                      </a:r>
                      <a:endParaRPr lang="zh-TW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4.</a:t>
                      </a:r>
                      <a:r>
                        <a:rPr lang="zh-TW" sz="1800" kern="100" dirty="0">
                          <a:effectLst/>
                        </a:rPr>
                        <a:t>本校</a:t>
                      </a:r>
                      <a:r>
                        <a:rPr lang="en-US" sz="1800" kern="100" dirty="0">
                          <a:effectLst/>
                        </a:rPr>
                        <a:t>CPR</a:t>
                      </a:r>
                      <a:r>
                        <a:rPr lang="zh-TW" sz="1800" kern="100" dirty="0">
                          <a:effectLst/>
                        </a:rPr>
                        <a:t>認證比例達</a:t>
                      </a:r>
                      <a:r>
                        <a:rPr lang="en-US" sz="1800" kern="100" dirty="0">
                          <a:effectLst/>
                        </a:rPr>
                        <a:t>85%</a:t>
                      </a:r>
                      <a:r>
                        <a:rPr lang="zh-TW" sz="1800" kern="100" dirty="0">
                          <a:effectLst/>
                        </a:rPr>
                        <a:t>。</a:t>
                      </a:r>
                      <a:endParaRPr lang="zh-TW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0171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261971"/>
            <a:ext cx="8911687" cy="1280890"/>
          </a:xfrm>
        </p:spPr>
        <p:txBody>
          <a:bodyPr/>
          <a:lstStyle/>
          <a:p>
            <a:pPr algn="ctr"/>
            <a:r>
              <a:rPr lang="zh-TW" altLang="en-US" dirty="0" smtClean="0"/>
              <a:t>各議題班級配合事項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92925" y="1370845"/>
            <a:ext cx="8915400" cy="4006222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3600" dirty="0" smtClean="0"/>
              <a:t>配合訪視需求，抽查或問卷調查。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教育部或教育局</a:t>
            </a:r>
            <a:r>
              <a:rPr lang="en-US" altLang="zh-TW" sz="3600" dirty="0" smtClean="0"/>
              <a:t>)</a:t>
            </a:r>
          </a:p>
          <a:p>
            <a:r>
              <a:rPr lang="zh-TW" altLang="en-US" sz="3600" dirty="0"/>
              <a:t>視力保健</a:t>
            </a:r>
            <a:endParaRPr lang="en-US" altLang="zh-TW" sz="3600" dirty="0"/>
          </a:p>
          <a:p>
            <a:r>
              <a:rPr lang="zh-TW" altLang="en-US" sz="3600" dirty="0"/>
              <a:t>口腔衛生</a:t>
            </a:r>
            <a:endParaRPr lang="en-US" altLang="zh-TW" sz="3600" dirty="0"/>
          </a:p>
          <a:p>
            <a:r>
              <a:rPr lang="zh-TW" altLang="en-US" sz="3600" dirty="0"/>
              <a:t>菸</a:t>
            </a:r>
            <a:r>
              <a:rPr lang="en-US" altLang="zh-TW" sz="3600" dirty="0"/>
              <a:t>(</a:t>
            </a:r>
            <a:r>
              <a:rPr lang="zh-TW" altLang="en-US" sz="3600" dirty="0"/>
              <a:t>檳</a:t>
            </a:r>
            <a:r>
              <a:rPr lang="en-US" altLang="zh-TW" sz="3600" dirty="0"/>
              <a:t>)</a:t>
            </a:r>
            <a:r>
              <a:rPr lang="zh-TW" altLang="en-US" sz="3600" dirty="0"/>
              <a:t>防制</a:t>
            </a:r>
            <a:endParaRPr lang="en-US" altLang="zh-TW" sz="3600" dirty="0"/>
          </a:p>
          <a:p>
            <a:r>
              <a:rPr lang="zh-TW" altLang="en-US" sz="3600" dirty="0"/>
              <a:t>性教育</a:t>
            </a:r>
            <a:r>
              <a:rPr lang="en-US" altLang="zh-TW" sz="3600" dirty="0"/>
              <a:t>(</a:t>
            </a:r>
            <a:r>
              <a:rPr lang="zh-TW" altLang="en-US" sz="3600" dirty="0"/>
              <a:t>含愛滋</a:t>
            </a:r>
            <a:r>
              <a:rPr lang="en-US" altLang="zh-TW" sz="3600" dirty="0"/>
              <a:t>)</a:t>
            </a:r>
          </a:p>
          <a:p>
            <a:r>
              <a:rPr lang="zh-TW" altLang="en-US" sz="3600" dirty="0"/>
              <a:t>安全教育與急救</a:t>
            </a:r>
            <a:endParaRPr lang="en-US" altLang="zh-TW" sz="3600" dirty="0"/>
          </a:p>
          <a:p>
            <a:pPr marL="0" indent="0">
              <a:buNone/>
            </a:pPr>
            <a:endParaRPr lang="en-US" altLang="zh-TW" sz="2400" dirty="0" smtClean="0"/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95748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29551" y="62411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zh-TW" altLang="zh-TW" sz="70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視</a:t>
            </a:r>
            <a:r>
              <a:rPr lang="zh-TW" altLang="en-US" sz="70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70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力</a:t>
            </a:r>
            <a:r>
              <a:rPr lang="zh-TW" altLang="en-US" sz="70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70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</a:t>
            </a:r>
            <a:r>
              <a:rPr lang="zh-TW" altLang="en-US" sz="70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70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健</a:t>
            </a:r>
            <a:endParaRPr lang="zh-TW" altLang="en-US" sz="7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25838" y="1905000"/>
            <a:ext cx="8915400" cy="4182010"/>
          </a:xfrm>
        </p:spPr>
        <p:txBody>
          <a:bodyPr>
            <a:normAutofit/>
          </a:bodyPr>
          <a:lstStyle/>
          <a:p>
            <a:r>
              <a:rPr lang="zh-TW" altLang="zh-TW" sz="2800" dirty="0"/>
              <a:t>用眼</a:t>
            </a:r>
            <a:r>
              <a:rPr lang="en-US" altLang="zh-TW" sz="2800" dirty="0"/>
              <a:t>3010</a:t>
            </a:r>
            <a:r>
              <a:rPr lang="zh-TW" altLang="zh-TW" sz="2800" dirty="0" smtClean="0"/>
              <a:t>原則</a:t>
            </a:r>
            <a:r>
              <a:rPr lang="zh-TW" altLang="en-US" sz="2800" dirty="0" smtClean="0"/>
              <a:t>，</a:t>
            </a:r>
            <a:r>
              <a:rPr lang="zh-TW" altLang="zh-TW" sz="2800" dirty="0"/>
              <a:t>近距離用眼</a:t>
            </a:r>
            <a:r>
              <a:rPr lang="en-US" altLang="zh-TW" sz="2800" dirty="0"/>
              <a:t>30</a:t>
            </a:r>
            <a:r>
              <a:rPr lang="zh-TW" altLang="zh-TW" sz="2800" dirty="0"/>
              <a:t>分鐘應休息</a:t>
            </a:r>
            <a:r>
              <a:rPr lang="en-US" altLang="zh-TW" sz="2800" dirty="0"/>
              <a:t>10</a:t>
            </a:r>
            <a:r>
              <a:rPr lang="zh-TW" altLang="zh-TW" sz="2800" dirty="0" smtClean="0"/>
              <a:t>分鐘</a:t>
            </a:r>
            <a:endParaRPr lang="en-US" altLang="zh-TW" sz="2800" dirty="0" smtClean="0"/>
          </a:p>
          <a:p>
            <a:r>
              <a:rPr lang="zh-TW" altLang="zh-TW" sz="2800" dirty="0"/>
              <a:t>推行下課淨</a:t>
            </a:r>
            <a:r>
              <a:rPr lang="zh-TW" altLang="zh-TW" sz="2800" dirty="0" smtClean="0"/>
              <a:t>空</a:t>
            </a:r>
            <a:endParaRPr lang="en-US" altLang="zh-TW" sz="2800" dirty="0" smtClean="0"/>
          </a:p>
          <a:p>
            <a:r>
              <a:rPr lang="zh-TW" altLang="en-US" sz="2800" dirty="0" smtClean="0"/>
              <a:t>天天戶外活動</a:t>
            </a:r>
            <a:r>
              <a:rPr lang="en-US" altLang="zh-TW" sz="2800" dirty="0" smtClean="0"/>
              <a:t>120</a:t>
            </a:r>
            <a:r>
              <a:rPr lang="zh-TW" altLang="en-US" sz="2800" dirty="0" smtClean="0"/>
              <a:t>，督促學生戶外活動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小時</a:t>
            </a:r>
            <a:endParaRPr lang="en-US" altLang="zh-TW" sz="2800" dirty="0" smtClean="0"/>
          </a:p>
          <a:p>
            <a:r>
              <a:rPr lang="zh-TW" altLang="en-US" sz="2800" dirty="0" smtClean="0"/>
              <a:t>每班第一排與黑板至少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公尺</a:t>
            </a:r>
            <a:endParaRPr lang="en-US" altLang="zh-TW" sz="2800" dirty="0" smtClean="0"/>
          </a:p>
          <a:p>
            <a:r>
              <a:rPr lang="zh-TW" altLang="en-US" sz="2800" dirty="0" smtClean="0"/>
              <a:t>留意教室亮度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已進行照度檢測</a:t>
            </a:r>
            <a:r>
              <a:rPr lang="en-US" altLang="zh-TW" sz="2800" dirty="0"/>
              <a:t>)</a:t>
            </a:r>
            <a:endParaRPr lang="en-US" altLang="zh-TW" sz="2800" dirty="0" smtClean="0"/>
          </a:p>
          <a:p>
            <a:endParaRPr lang="en-US" altLang="zh-TW" sz="2800" dirty="0" smtClean="0"/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9691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7000" dirty="0" smtClean="0"/>
              <a:t>口 腔 衛 生</a:t>
            </a:r>
            <a:endParaRPr lang="zh-TW" altLang="en-US" sz="7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1" y="2133600"/>
            <a:ext cx="9107865" cy="3777622"/>
          </a:xfrm>
        </p:spPr>
        <p:txBody>
          <a:bodyPr>
            <a:normAutofit/>
          </a:bodyPr>
          <a:lstStyle/>
          <a:p>
            <a:r>
              <a:rPr lang="zh-TW" altLang="zh-TW" sz="2800" dirty="0"/>
              <a:t>每日午餐餐後進行潔牙活動並做成潔牙</a:t>
            </a:r>
            <a:r>
              <a:rPr lang="zh-TW" altLang="zh-TW" sz="2800" dirty="0" smtClean="0"/>
              <a:t>紀錄</a:t>
            </a:r>
            <a:endParaRPr lang="en-US" altLang="zh-TW" sz="2800" dirty="0" smtClean="0"/>
          </a:p>
          <a:p>
            <a:r>
              <a:rPr lang="zh-TW" altLang="zh-TW" sz="2800" dirty="0" smtClean="0"/>
              <a:t>潔</a:t>
            </a:r>
            <a:r>
              <a:rPr lang="zh-TW" altLang="zh-TW" sz="2800" dirty="0"/>
              <a:t>牙時搭配含氟牙膏使用</a:t>
            </a:r>
            <a:r>
              <a:rPr lang="en-US" altLang="zh-TW" sz="2800" dirty="0"/>
              <a:t>(</a:t>
            </a:r>
            <a:r>
              <a:rPr lang="zh-TW" altLang="zh-TW" sz="2800" dirty="0"/>
              <a:t>含氟量應達</a:t>
            </a:r>
            <a:r>
              <a:rPr lang="en-US" altLang="zh-TW" sz="2800" dirty="0" err="1"/>
              <a:t>1000ppm</a:t>
            </a:r>
            <a:r>
              <a:rPr lang="zh-TW" altLang="zh-TW" sz="2800" dirty="0"/>
              <a:t>以上</a:t>
            </a:r>
            <a:r>
              <a:rPr lang="en-US" altLang="zh-TW" sz="2800" dirty="0" smtClean="0"/>
              <a:t>)</a:t>
            </a:r>
          </a:p>
          <a:p>
            <a:r>
              <a:rPr lang="zh-TW" altLang="zh-TW" sz="2800" dirty="0" smtClean="0"/>
              <a:t>星期四</a:t>
            </a:r>
            <a:r>
              <a:rPr lang="zh-TW" altLang="zh-TW" sz="2800" dirty="0"/>
              <a:t>督導學生使用含氟</a:t>
            </a:r>
            <a:r>
              <a:rPr lang="zh-TW" altLang="zh-TW" sz="2800" dirty="0" smtClean="0"/>
              <a:t>漱口水</a:t>
            </a:r>
            <a:endParaRPr lang="en-US" altLang="zh-TW" sz="2800" dirty="0" smtClean="0"/>
          </a:p>
          <a:p>
            <a:r>
              <a:rPr lang="zh-TW" altLang="en-US" sz="2800" dirty="0" smtClean="0"/>
              <a:t>期中視狀況以抽查學生以牙菌斑顯示劑指導潔牙技巧。</a:t>
            </a:r>
            <a:endParaRPr lang="en-US" altLang="zh-TW" sz="2800" dirty="0" smtClean="0"/>
          </a:p>
          <a:p>
            <a:r>
              <a:rPr lang="zh-TW" altLang="zh-TW" sz="2800" dirty="0" smtClean="0"/>
              <a:t>推動</a:t>
            </a:r>
            <a:r>
              <a:rPr lang="zh-TW" altLang="zh-TW" sz="2800" dirty="0"/>
              <a:t>在校兩餐間不吃零食</a:t>
            </a:r>
            <a:r>
              <a:rPr lang="en-US" altLang="zh-TW" sz="2800" dirty="0"/>
              <a:t>(</a:t>
            </a:r>
            <a:r>
              <a:rPr lang="zh-TW" altLang="zh-TW" sz="2800" dirty="0"/>
              <a:t>如</a:t>
            </a:r>
            <a:r>
              <a:rPr lang="en-US" altLang="zh-TW" sz="2800" dirty="0"/>
              <a:t>:</a:t>
            </a:r>
            <a:r>
              <a:rPr lang="zh-TW" altLang="zh-TW" sz="2800" dirty="0"/>
              <a:t>糖果、餅乾、巧克力等</a:t>
            </a:r>
            <a:r>
              <a:rPr lang="en-US" altLang="zh-TW" sz="2800" dirty="0"/>
              <a:t>)</a:t>
            </a:r>
            <a:r>
              <a:rPr lang="zh-TW" altLang="zh-TW" sz="2800" dirty="0"/>
              <a:t>及不喝含糖</a:t>
            </a:r>
            <a:r>
              <a:rPr lang="zh-TW" altLang="zh-TW" sz="2800" dirty="0" smtClean="0"/>
              <a:t>飲料。</a:t>
            </a:r>
            <a:endParaRPr lang="zh-TW" altLang="zh-TW" sz="2800" dirty="0"/>
          </a:p>
          <a:p>
            <a:endParaRPr lang="zh-TW" altLang="zh-TW" sz="2800" dirty="0"/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07165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kern="100" dirty="0" smtClean="0"/>
              <a:t>健康體位</a:t>
            </a:r>
            <a:r>
              <a:rPr lang="en-US" altLang="zh-TW" sz="6000" kern="100" dirty="0" smtClean="0">
                <a:solidFill>
                  <a:srgbClr val="FF0000"/>
                </a:solidFill>
              </a:rPr>
              <a:t>(</a:t>
            </a:r>
            <a:r>
              <a:rPr lang="zh-TW" altLang="en-US" sz="6000" kern="100" dirty="0" smtClean="0">
                <a:solidFill>
                  <a:srgbClr val="FF0000"/>
                </a:solidFill>
              </a:rPr>
              <a:t>主推議題</a:t>
            </a:r>
            <a:r>
              <a:rPr lang="en-US" altLang="zh-TW" sz="6000" kern="100" dirty="0" smtClean="0">
                <a:solidFill>
                  <a:srgbClr val="FF0000"/>
                </a:solidFill>
              </a:rPr>
              <a:t>)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2800" dirty="0" smtClean="0"/>
              <a:t>針對體位不良學生，已進行雀巢</a:t>
            </a:r>
            <a:r>
              <a:rPr lang="en-US" altLang="zh-TW" sz="2800" dirty="0" smtClean="0"/>
              <a:t>HEHE</a:t>
            </a:r>
            <a:r>
              <a:rPr lang="zh-TW" altLang="en-US" sz="2800" dirty="0" smtClean="0"/>
              <a:t>關鍵力問卷，詳如結果。</a:t>
            </a:r>
            <a:endParaRPr lang="en-US" altLang="zh-TW" sz="2800" dirty="0" smtClean="0"/>
          </a:p>
          <a:p>
            <a:r>
              <a:rPr lang="zh-TW" altLang="en-US" sz="2800" dirty="0"/>
              <a:t>推行</a:t>
            </a:r>
            <a:r>
              <a:rPr lang="zh-TW" altLang="en-US" sz="2800" dirty="0">
                <a:solidFill>
                  <a:srgbClr val="FF0000"/>
                </a:solidFill>
              </a:rPr>
              <a:t>學生健康</a:t>
            </a:r>
            <a:r>
              <a:rPr lang="zh-TW" altLang="en-US" sz="2800" dirty="0" smtClean="0">
                <a:solidFill>
                  <a:srgbClr val="FF0000"/>
                </a:solidFill>
              </a:rPr>
              <a:t>護照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zh-TW" sz="2800" dirty="0"/>
              <a:t>推行健康體位五大核心能力</a:t>
            </a:r>
            <a:r>
              <a:rPr lang="en-US" altLang="zh-TW" sz="2800" dirty="0"/>
              <a:t>(85210)-</a:t>
            </a:r>
            <a:r>
              <a:rPr lang="zh-TW" altLang="zh-TW" sz="2800" dirty="0"/>
              <a:t>每天睡滿</a:t>
            </a:r>
            <a:r>
              <a:rPr lang="en-US" altLang="zh-TW" sz="2800" dirty="0"/>
              <a:t>8</a:t>
            </a:r>
            <a:r>
              <a:rPr lang="zh-TW" altLang="zh-TW" sz="2800" dirty="0"/>
              <a:t>小時、天天</a:t>
            </a:r>
            <a:r>
              <a:rPr lang="en-US" altLang="zh-TW" sz="2800" dirty="0"/>
              <a:t>5</a:t>
            </a:r>
            <a:r>
              <a:rPr lang="zh-TW" altLang="zh-TW" sz="2800" dirty="0"/>
              <a:t>蔬果、</a:t>
            </a:r>
            <a:r>
              <a:rPr lang="en-US" altLang="zh-TW" sz="2800" dirty="0" err="1"/>
              <a:t>3C</a:t>
            </a:r>
            <a:r>
              <a:rPr lang="zh-TW" altLang="zh-TW" sz="2800" dirty="0"/>
              <a:t>螢幕觀看時間少於</a:t>
            </a:r>
            <a:r>
              <a:rPr lang="en-US" altLang="zh-TW" sz="2800" dirty="0"/>
              <a:t>2</a:t>
            </a:r>
            <a:r>
              <a:rPr lang="zh-TW" altLang="zh-TW" sz="2800" dirty="0"/>
              <a:t>小時、天天運動大於</a:t>
            </a:r>
            <a:r>
              <a:rPr lang="en-US" altLang="zh-TW" sz="2800" dirty="0"/>
              <a:t>1</a:t>
            </a:r>
            <a:r>
              <a:rPr lang="zh-TW" altLang="zh-TW" sz="2800" dirty="0"/>
              <a:t>小時及喝足白開水</a:t>
            </a:r>
            <a:r>
              <a:rPr lang="en-US" altLang="zh-TW" sz="2800" dirty="0" err="1"/>
              <a:t>1500CC</a:t>
            </a:r>
            <a:r>
              <a:rPr lang="zh-TW" altLang="zh-TW" sz="2800" dirty="0"/>
              <a:t>。</a:t>
            </a:r>
          </a:p>
          <a:p>
            <a:r>
              <a:rPr lang="zh-TW" altLang="zh-TW" sz="2800" dirty="0"/>
              <a:t>三、四年級持續與董氏基金會合作「健康吃快樂動」宣導</a:t>
            </a:r>
            <a:r>
              <a:rPr lang="zh-TW" altLang="zh-TW" sz="2800" dirty="0" smtClean="0"/>
              <a:t>計畫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3167264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sz="6000" kern="100" dirty="0"/>
              <a:t>全民健保（含正確用藥</a:t>
            </a:r>
            <a:r>
              <a:rPr lang="zh-TW" altLang="zh-TW" sz="6000" kern="100" dirty="0" smtClean="0"/>
              <a:t>）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800" kern="100" dirty="0" smtClean="0"/>
              <a:t>流</a:t>
            </a:r>
            <a:r>
              <a:rPr lang="zh-TW" altLang="zh-TW" sz="2800" kern="100" dirty="0"/>
              <a:t>感、腸病毒、</a:t>
            </a:r>
            <a:r>
              <a:rPr lang="zh-TW" altLang="zh-TW" sz="2800" kern="100" dirty="0" smtClean="0"/>
              <a:t>登革熱</a:t>
            </a:r>
            <a:r>
              <a:rPr lang="zh-TW" altLang="en-US" sz="2800" kern="100" dirty="0" smtClean="0"/>
              <a:t>疾</a:t>
            </a:r>
            <a:r>
              <a:rPr lang="zh-TW" altLang="zh-TW" sz="2800" kern="100" dirty="0" smtClean="0"/>
              <a:t>病</a:t>
            </a:r>
            <a:r>
              <a:rPr lang="zh-TW" altLang="zh-TW" sz="2800" kern="100" dirty="0"/>
              <a:t>防治宣導（流感疫苗接種期）</a:t>
            </a:r>
            <a:endParaRPr lang="zh-TW" altLang="zh-TW" sz="2800" dirty="0"/>
          </a:p>
          <a:p>
            <a:r>
              <a:rPr lang="zh-TW" altLang="zh-TW" sz="2800" kern="100" dirty="0" smtClean="0"/>
              <a:t>增進</a:t>
            </a:r>
            <a:r>
              <a:rPr lang="zh-TW" altLang="zh-TW" sz="2800" kern="100" dirty="0"/>
              <a:t>全民健保正確認知，融入課程</a:t>
            </a:r>
            <a:endParaRPr lang="zh-TW" altLang="zh-TW" sz="2800" dirty="0"/>
          </a:p>
          <a:p>
            <a:r>
              <a:rPr lang="zh-TW" altLang="zh-TW" sz="2800" kern="100" dirty="0" smtClean="0"/>
              <a:t>教育</a:t>
            </a:r>
            <a:r>
              <a:rPr lang="zh-TW" altLang="zh-TW" sz="2800" kern="100" dirty="0"/>
              <a:t>「遵醫囑服藥」、「藥品標示看清楚，詢問藥師最安全」、「藥品分級」</a:t>
            </a:r>
            <a:endParaRPr lang="zh-TW" altLang="zh-TW" sz="28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27153368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348</TotalTime>
  <Words>816</Words>
  <Application>Microsoft Office PowerPoint</Application>
  <PresentationFormat>寬螢幕</PresentationFormat>
  <Paragraphs>82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微軟正黑體</vt:lpstr>
      <vt:lpstr>新細明體</vt:lpstr>
      <vt:lpstr>標楷體</vt:lpstr>
      <vt:lpstr>Arial</vt:lpstr>
      <vt:lpstr>Century Gothic</vt:lpstr>
      <vt:lpstr>Times New Roman</vt:lpstr>
      <vt:lpstr>Wingdings 3</vt:lpstr>
      <vt:lpstr>絲縷</vt:lpstr>
      <vt:lpstr>109學年度下學期 健康促進期初宣導與檢討</vt:lpstr>
      <vt:lpstr>期末成果繳交</vt:lpstr>
      <vt:lpstr>PowerPoint 簡報</vt:lpstr>
      <vt:lpstr>PowerPoint 簡報</vt:lpstr>
      <vt:lpstr>各議題班級配合事項</vt:lpstr>
      <vt:lpstr>視 力 保 健</vt:lpstr>
      <vt:lpstr>口 腔 衛 生</vt:lpstr>
      <vt:lpstr>健康體位(主推議題)</vt:lpstr>
      <vt:lpstr>全民健保（含正確用藥）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109學年度下學期 健康促進期初宣導與檢討</dc:title>
  <dc:creator>usertea</dc:creator>
  <cp:lastModifiedBy>usertea</cp:lastModifiedBy>
  <cp:revision>37</cp:revision>
  <dcterms:created xsi:type="dcterms:W3CDTF">2021-02-18T01:52:58Z</dcterms:created>
  <dcterms:modified xsi:type="dcterms:W3CDTF">2021-02-19T00:30:55Z</dcterms:modified>
</cp:coreProperties>
</file>