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4" r:id="rId4"/>
    <p:sldId id="257" r:id="rId5"/>
    <p:sldId id="259" r:id="rId6"/>
    <p:sldId id="260" r:id="rId7"/>
    <p:sldId id="258" r:id="rId8"/>
    <p:sldId id="265" r:id="rId9"/>
    <p:sldId id="266" r:id="rId10"/>
    <p:sldId id="269" r:id="rId11"/>
    <p:sldId id="268" r:id="rId12"/>
    <p:sldId id="267" r:id="rId13"/>
    <p:sldId id="261" r:id="rId14"/>
    <p:sldId id="262" r:id="rId15"/>
    <p:sldId id="263" r:id="rId16"/>
  </p:sldIdLst>
  <p:sldSz cx="18288000" cy="10287000"/>
  <p:notesSz cx="6858000" cy="9144000"/>
  <p:embeddedFontLst>
    <p:embeddedFont>
      <p:font typeface="書法家中楷體" panose="02010609010101010101" pitchFamily="49" charset="-120"/>
      <p:regular r:id="rId17"/>
    </p:embeddedFont>
    <p:embeddedFont>
      <p:font typeface="Garamond" panose="02020404030301010803" pitchFamily="18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文鼎疊" panose="02010609010101010101" pitchFamily="49" charset="-120"/>
      <p:regular r:id="rId25"/>
    </p:embeddedFont>
    <p:embeddedFont>
      <p:font typeface="華康勘亭流" panose="03000909000000000000" pitchFamily="65" charset="-120"/>
      <p:regular r:id="rId26"/>
    </p:embeddedFont>
    <p:embeddedFont>
      <p:font typeface="華康雅風體W3" panose="03000309000000000000" pitchFamily="65" charset="-120"/>
      <p:regular r:id="rId27"/>
    </p:embeddedFont>
    <p:embeddedFont>
      <p:font typeface="文鼎ＰＯosiaUPC" panose="020B0609010101010101" pitchFamily="49" charset="-120"/>
      <p:regular r:id="rId28"/>
    </p:embeddedFont>
    <p:embeddedFont>
      <p:font typeface="華康行楷體W5" panose="03000509000000000000" pitchFamily="65" charset="-120"/>
      <p:regular r:id="rId29"/>
    </p:embeddedFont>
    <p:embeddedFont>
      <p:font typeface="標楷體" panose="03000509000000000000" pitchFamily="65" charset="-120"/>
      <p:regular r:id="rId30"/>
    </p:embeddedFont>
    <p:embeddedFont>
      <p:font typeface="微軟正黑體" panose="020B0604030504040204" pitchFamily="34" charset="-12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66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2D050">
              <a:alpha val="24000"/>
            </a:srgbClr>
          </a:solidFill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0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58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43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2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926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70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69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773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806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57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0AD1-4BF0-4D26-A267-5A368A6DAE10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BBBC2-9C8A-49B6-96FA-4B844C04B62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0" y="246956"/>
            <a:ext cx="728245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4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9.svg"/><Relationship Id="rId7" Type="http://schemas.openxmlformats.org/officeDocument/2006/relationships/image" Target="../media/image1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41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hyperlink" Target="../Desktop/1110914&#29677;&#35242;&#26371;&#31777;&#22577;-&#23478;&#38263;&#26371;.ppt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44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7.svg"/><Relationship Id="rId7" Type="http://schemas.openxmlformats.org/officeDocument/2006/relationships/image" Target="../media/image1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9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../Desktop/11101_&#29677;&#35242;&#26371;&#23416;&#21209;&#34389;&#23459;&#23566;.pptx" TargetMode="External"/><Relationship Id="rId3" Type="http://schemas.openxmlformats.org/officeDocument/2006/relationships/image" Target="../media/image27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32.svg"/><Relationship Id="rId10" Type="http://schemas.openxmlformats.org/officeDocument/2006/relationships/hyperlink" Target="../Desktop/3&#36628;&#23566;&#23460;_&#35242;&#32887;&#25945;&#32946;&#35611;&#24231;&#23459;&#20659;.pdf" TargetMode="External"/><Relationship Id="rId4" Type="http://schemas.openxmlformats.org/officeDocument/2006/relationships/image" Target="../media/image18.png"/><Relationship Id="rId9" Type="http://schemas.openxmlformats.org/officeDocument/2006/relationships/hyperlink" Target="../Desktop/&#24067;&#21487;&#26143;&#29699;&#20351;&#29992;&#26041;&#27861;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2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95026" y="-3733659"/>
            <a:ext cx="6525313" cy="69510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620964">
            <a:off x="17013742" y="4231257"/>
            <a:ext cx="166135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42474">
            <a:off x="-1622122" y="6587447"/>
            <a:ext cx="5301643" cy="53417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52139"/>
          <a:stretch>
            <a:fillRect/>
          </a:stretch>
        </p:blipFill>
        <p:spPr>
          <a:xfrm rot="-5323857">
            <a:off x="4514645" y="4142334"/>
            <a:ext cx="1979170" cy="78972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629545" y="3925562"/>
            <a:ext cx="606261" cy="10041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483331" y="2433175"/>
            <a:ext cx="7710963" cy="77109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201205" y="4077234"/>
            <a:ext cx="4587002" cy="170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19"/>
              </a:lnSpc>
            </a:pPr>
            <a:r>
              <a:rPr lang="en-US" sz="11500" spc="-144" dirty="0" err="1">
                <a:solidFill>
                  <a:srgbClr val="861C45"/>
                </a:solidFill>
                <a:latin typeface="文鼎ＰＯosiaUPC" panose="020B0609010101010101" pitchFamily="49" charset="-120"/>
                <a:ea typeface="文鼎ＰＯosiaUPC" panose="020B0609010101010101" pitchFamily="49" charset="-120"/>
                <a:cs typeface="文鼎ＰＯosiaUPC" panose="020B0609010101010101" pitchFamily="49" charset="-120"/>
              </a:rPr>
              <a:t>班親會</a:t>
            </a:r>
            <a:endParaRPr lang="en-US" sz="11500" spc="-144" dirty="0">
              <a:solidFill>
                <a:srgbClr val="861C45"/>
              </a:solidFill>
              <a:latin typeface="文鼎ＰＯosiaUPC" panose="020B0609010101010101" pitchFamily="49" charset="-120"/>
              <a:ea typeface="文鼎ＰＯosiaUPC" panose="020B0609010101010101" pitchFamily="49" charset="-120"/>
              <a:cs typeface="文鼎ＰＯosiaUPC" panose="020B0609010101010101" pitchFamily="49" charset="-12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27222" y="534505"/>
            <a:ext cx="650854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endParaRPr lang="en-US" altLang="zh-TW" sz="4800" spc="-144" dirty="0">
              <a:solidFill>
                <a:srgbClr val="861C45"/>
              </a:solidFill>
              <a:ea typeface="cjkFonts "/>
            </a:endParaRPr>
          </a:p>
          <a:p>
            <a:pPr>
              <a:lnSpc>
                <a:spcPts val="4800"/>
              </a:lnSpc>
            </a:pPr>
            <a:r>
              <a:rPr lang="zh-TW" altLang="en-US" sz="4800" spc="-144" dirty="0">
                <a:solidFill>
                  <a:srgbClr val="861C45"/>
                </a:solidFill>
                <a:latin typeface="文鼎ＰＯosiaUPC" panose="020B0609010101010101" pitchFamily="49" charset="-120"/>
                <a:ea typeface="文鼎ＰＯosiaUPC" panose="020B0609010101010101" pitchFamily="49" charset="-120"/>
                <a:cs typeface="文鼎ＰＯosiaUPC" panose="020B0609010101010101" pitchFamily="49" charset="-120"/>
              </a:rPr>
              <a:t>萬丈</a:t>
            </a:r>
            <a:r>
              <a:rPr lang="zh-TW" altLang="en-US" sz="7200" spc="-144" dirty="0">
                <a:solidFill>
                  <a:srgbClr val="861C45"/>
                </a:solidFill>
                <a:latin typeface="文鼎ＰＯosiaUPC" panose="020B0609010101010101" pitchFamily="49" charset="-120"/>
                <a:ea typeface="文鼎ＰＯosiaUPC" panose="020B0609010101010101" pitchFamily="49" charset="-120"/>
                <a:cs typeface="文鼎ＰＯosiaUPC" panose="020B0609010101010101" pitchFamily="49" charset="-120"/>
              </a:rPr>
              <a:t>高樓</a:t>
            </a:r>
            <a:endParaRPr lang="en-US" altLang="zh-TW" sz="7200" spc="-144" dirty="0">
              <a:solidFill>
                <a:srgbClr val="861C45"/>
              </a:solidFill>
              <a:latin typeface="文鼎ＰＯosiaUPC" panose="020B0609010101010101" pitchFamily="49" charset="-120"/>
              <a:ea typeface="文鼎ＰＯosiaUPC" panose="020B0609010101010101" pitchFamily="49" charset="-120"/>
              <a:cs typeface="文鼎ＰＯosiaUPC" panose="020B0609010101010101" pitchFamily="49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7200" spc="-144" dirty="0">
                <a:solidFill>
                  <a:srgbClr val="861C45"/>
                </a:solidFill>
                <a:latin typeface="文鼎ＰＯosiaUPC" panose="020B0609010101010101" pitchFamily="49" charset="-120"/>
                <a:ea typeface="文鼎ＰＯosiaUPC" panose="020B0609010101010101" pitchFamily="49" charset="-120"/>
                <a:cs typeface="文鼎ＰＯosiaUPC" panose="020B0609010101010101" pitchFamily="49" charset="-120"/>
              </a:rPr>
              <a:t>  </a:t>
            </a:r>
            <a:endParaRPr lang="en-US" sz="7200" spc="-144" dirty="0">
              <a:solidFill>
                <a:srgbClr val="861C45"/>
              </a:solidFill>
              <a:latin typeface="文鼎ＰＯosiaUPC" panose="020B0609010101010101" pitchFamily="49" charset="-120"/>
              <a:ea typeface="文鼎ＰＯosiaUPC" panose="020B0609010101010101" pitchFamily="49" charset="-120"/>
              <a:cs typeface="文鼎ＰＯosiaUPC" panose="020B0609010101010101" pitchFamily="49" charset="-120"/>
            </a:endParaRPr>
          </a:p>
          <a:p>
            <a:pPr algn="ctr">
              <a:lnSpc>
                <a:spcPts val="4800"/>
              </a:lnSpc>
            </a:pPr>
            <a:r>
              <a:rPr lang="zh-TW" altLang="en-US" sz="13800" spc="-144" dirty="0">
                <a:solidFill>
                  <a:srgbClr val="861C45"/>
                </a:solidFill>
                <a:latin typeface="文鼎ＰＯosiaUPC" panose="020B0609010101010101" pitchFamily="49" charset="-120"/>
                <a:ea typeface="文鼎ＰＯosiaUPC" panose="020B0609010101010101" pitchFamily="49" charset="-120"/>
                <a:cs typeface="文鼎ＰＯosiaUPC" panose="020B0609010101010101" pitchFamily="49" charset="-120"/>
              </a:rPr>
              <a:t>   </a:t>
            </a:r>
            <a:endParaRPr lang="en-US" sz="13800" spc="-144" dirty="0">
              <a:solidFill>
                <a:srgbClr val="861C45"/>
              </a:solidFill>
              <a:latin typeface="文鼎ＰＯosiaUPC" panose="020B0609010101010101" pitchFamily="49" charset="-120"/>
              <a:ea typeface="文鼎ＰＯosiaUPC" panose="020B0609010101010101" pitchFamily="49" charset="-120"/>
              <a:cs typeface="文鼎ＰＯosiaUPC" panose="020B0609010101010101" pitchFamily="49" charset="-120"/>
            </a:endParaRPr>
          </a:p>
          <a:p>
            <a:pPr algn="ctr">
              <a:lnSpc>
                <a:spcPts val="4800"/>
              </a:lnSpc>
            </a:pPr>
            <a:r>
              <a:rPr lang="en-US" sz="13800" spc="-144" dirty="0">
                <a:solidFill>
                  <a:srgbClr val="861C45"/>
                </a:solidFill>
                <a:latin typeface="文鼎ＰＯosiaUPC" panose="020B0609010101010101" pitchFamily="49" charset="-120"/>
                <a:ea typeface="文鼎ＰＯosiaUPC" panose="020B0609010101010101" pitchFamily="49" charset="-120"/>
                <a:cs typeface="文鼎ＰＯosiaUPC" panose="020B0609010101010101" pitchFamily="49" charset="-120"/>
              </a:rPr>
              <a:t>101</a:t>
            </a:r>
            <a:endParaRPr lang="en-US" sz="4800" spc="-144" dirty="0">
              <a:solidFill>
                <a:srgbClr val="861C45"/>
              </a:solidFill>
              <a:latin typeface="文鼎ＰＯosiaUPC" panose="020B0609010101010101" pitchFamily="49" charset="-120"/>
              <a:ea typeface="文鼎ＰＯosiaUPC" panose="020B0609010101010101" pitchFamily="49" charset="-120"/>
              <a:cs typeface="文鼎ＰＯosiaUPC" panose="020B0609010101010101" pitchFamily="49" charset="-12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27222" y="7797443"/>
            <a:ext cx="673496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zh-TW" altLang="en-US" sz="5100" spc="-152" dirty="0">
                <a:solidFill>
                  <a:srgbClr val="861C45"/>
                </a:solidFill>
                <a:ea typeface="cjkFonts "/>
              </a:rPr>
              <a:t>導師：黃鈺婷</a:t>
            </a:r>
            <a:endParaRPr lang="en-US" sz="5100" spc="-152" dirty="0">
              <a:solidFill>
                <a:srgbClr val="861C45"/>
              </a:solidFill>
              <a:ea typeface="cjkFonts 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653039" y="8254140"/>
            <a:ext cx="606261" cy="100416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D89DE0D9-E5C0-625B-EB14-EA8793AE2F96}"/>
              </a:ext>
            </a:extLst>
          </p:cNvPr>
          <p:cNvSpPr txBox="1"/>
          <p:nvPr/>
        </p:nvSpPr>
        <p:spPr>
          <a:xfrm>
            <a:off x="4708758" y="8638718"/>
            <a:ext cx="58830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班級人數：男生</a:t>
            </a:r>
            <a:r>
              <a:rPr lang="en-US" altLang="zh-TW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  女生</a:t>
            </a:r>
            <a:r>
              <a:rPr lang="en-US" altLang="zh-TW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合計</a:t>
            </a:r>
            <a:r>
              <a:rPr lang="en-US" altLang="zh-TW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9104" y="214313"/>
            <a:ext cx="15544800" cy="2205038"/>
          </a:xfrm>
          <a:solidFill>
            <a:srgbClr val="FFC000">
              <a:alpha val="24000"/>
            </a:srgbClr>
          </a:solidFill>
        </p:spPr>
        <p:txBody>
          <a:bodyPr/>
          <a:lstStyle/>
          <a:p>
            <a:r>
              <a:rPr lang="zh-TW" altLang="en-US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班級獎勵制度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8AE0C66-DFF3-4EAE-BED1-71E565A4B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4681" y="2838446"/>
            <a:ext cx="13769958" cy="6788944"/>
          </a:xfrm>
        </p:spPr>
        <p:txBody>
          <a:bodyPr>
            <a:noAutofit/>
          </a:bodyPr>
          <a:lstStyle/>
          <a:p>
            <a:pPr marL="548640" indent="-548640" algn="l">
              <a:buFont typeface="Wingdings"/>
              <a:buChar char=""/>
              <a:defRPr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個人獎勵、小組獎勵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8640" indent="-548640" algn="l">
              <a:buFont typeface="Wingdings"/>
              <a:buChar char=""/>
              <a:defRPr/>
            </a:pP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兌換除了文具兌換還會輔以班級活動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來獎勵學生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，藉此延長孩子的學習動機，進而提升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孩子內在動機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結合學校獎勵制度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0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8640" indent="-548640" algn="l">
              <a:buFont typeface="Wingdings"/>
              <a:buChar char=""/>
              <a:defRPr/>
            </a:pPr>
            <a:r>
              <a:rPr lang="zh-TW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有集滿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張榮譽卡可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換</a:t>
            </a:r>
            <a:r>
              <a:rPr lang="zh-TW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「榮譽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狀</a:t>
            </a:r>
            <a:r>
              <a:rPr lang="zh-TW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張「榮譽狀」可換「銀狀」，</a:t>
            </a:r>
            <a:endParaRPr lang="en-US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張「銀狀」 可換「金狀」 </a:t>
            </a:r>
            <a:r>
              <a:rPr lang="zh-TW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548640" indent="-548640" algn="l">
              <a:buFont typeface="Wingdings"/>
              <a:buChar char=""/>
              <a:defRPr/>
            </a:pP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積分若為負分，下課留教室反省</a:t>
            </a:r>
            <a:r>
              <a:rPr lang="zh-TW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151" y="4133851"/>
            <a:ext cx="6419850" cy="6423026"/>
          </a:xfr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buNone/>
            </a:pPr>
            <a:endParaRPr lang="en-US" altLang="zh-TW" sz="6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0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072" y="1975149"/>
            <a:ext cx="5925344" cy="5739654"/>
          </a:xfrm>
          <a:solidFill>
            <a:srgbClr val="92D050">
              <a:alpha val="24000"/>
            </a:srgbClr>
          </a:solidFill>
          <a:ln w="28575">
            <a:solidFill>
              <a:srgbClr val="00B050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zh-TW" altLang="en-US" sz="8000" dirty="0">
                <a:latin typeface="標楷體" panose="03000509000000000000" pitchFamily="65" charset="-120"/>
                <a:ea typeface="文鼎疊" panose="02010609010101010101" pitchFamily="49" charset="-120"/>
              </a:rPr>
              <a:t>我需要您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03840" y="679005"/>
            <a:ext cx="9649072" cy="7360095"/>
          </a:xfrm>
        </p:spPr>
        <p:txBody>
          <a:bodyPr>
            <a:normAutofit fontScale="92500" lnSpcReduction="20000"/>
          </a:bodyPr>
          <a:lstStyle/>
          <a:p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9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除了聽孩子說，也再次跟老師核對與理解老師的用意。</a:t>
            </a:r>
            <a:endParaRPr lang="en-US" altLang="zh-TW" sz="39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sz="39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39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在家要求孩子誠實面對自己的錯誤，可以與孩子進行誠實約定，讓孩子養成面對錯誤的態度。</a:t>
            </a:r>
            <a:endParaRPr lang="en-US" altLang="zh-TW" sz="39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0" indent="0">
              <a:buNone/>
            </a:pPr>
            <a:endParaRPr lang="en-US" altLang="zh-TW" sz="39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0070C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鼓勵孩子勇於發問，練習用適當的語句問問題。</a:t>
            </a:r>
            <a:endParaRPr lang="en-US" altLang="zh-TW" sz="4800" dirty="0">
              <a:solidFill>
                <a:srgbClr val="0070C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sz="4800" dirty="0">
              <a:solidFill>
                <a:srgbClr val="0070C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0070C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陪伴孩子面對挫敗、難過的情緒，先聽孩子說，接著抱抱他。</a:t>
            </a:r>
            <a:endParaRPr lang="en-US" altLang="zh-TW" sz="4800" dirty="0">
              <a:solidFill>
                <a:srgbClr val="0070C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40" y="5143500"/>
            <a:ext cx="4032448" cy="40324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599" y="6896100"/>
            <a:ext cx="4017407" cy="39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75521">
            <a:off x="1552327" y="-586345"/>
            <a:ext cx="2753221" cy="26362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00711">
            <a:off x="4248688" y="-71213"/>
            <a:ext cx="9790624" cy="104294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20177" y="2624029"/>
            <a:ext cx="753620" cy="1248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84408" y="1398576"/>
            <a:ext cx="558959" cy="925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867608" y="6740368"/>
            <a:ext cx="774318" cy="12825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766244" y="4355508"/>
            <a:ext cx="6052234" cy="60522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565503" y="4701464"/>
            <a:ext cx="8614902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</a:pPr>
            <a:r>
              <a:rPr lang="en-US" sz="7400" dirty="0" err="1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互動時間</a:t>
            </a:r>
            <a:endParaRPr lang="en-US" sz="740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524476" flipH="1" flipV="1">
            <a:off x="-1622122" y="-1895333"/>
            <a:ext cx="5301643" cy="53417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802049">
            <a:off x="5662036" y="7779094"/>
            <a:ext cx="166135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3737" b="3737"/>
          <a:stretch>
            <a:fillRect/>
          </a:stretch>
        </p:blipFill>
        <p:spPr>
          <a:xfrm>
            <a:off x="1118347" y="3353164"/>
            <a:ext cx="6596072" cy="610301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63238" y="2010139"/>
            <a:ext cx="3635998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39"/>
              </a:lnSpc>
            </a:pPr>
            <a:r>
              <a:rPr lang="en-US" sz="8699">
                <a:solidFill>
                  <a:srgbClr val="861C45"/>
                </a:solidFill>
                <a:ea typeface="AwkwardBlack "/>
              </a:rPr>
              <a:t>Ｑ＆Ａ</a:t>
            </a:r>
          </a:p>
        </p:txBody>
      </p:sp>
      <p:sp>
        <p:nvSpPr>
          <p:cNvPr id="10" name="副標題 9"/>
          <p:cNvSpPr>
            <a:spLocks noGrp="1"/>
          </p:cNvSpPr>
          <p:nvPr>
            <p:ph type="subTitle" idx="1"/>
          </p:nvPr>
        </p:nvSpPr>
        <p:spPr>
          <a:xfrm>
            <a:off x="7638664" y="1278892"/>
            <a:ext cx="8896736" cy="7598407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1.</a:t>
            </a:r>
            <a:r>
              <a:rPr lang="zh-TW" altLang="en-US" sz="660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家長會代表要做什麼？</a:t>
            </a:r>
            <a:endParaRPr lang="en-US" altLang="zh-TW" sz="480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>
              <a:lnSpc>
                <a:spcPts val="3900"/>
              </a:lnSpc>
            </a:pPr>
            <a:endParaRPr lang="en-US" altLang="zh-TW" sz="540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>
              <a:lnSpc>
                <a:spcPts val="3900"/>
              </a:lnSpc>
            </a:pPr>
            <a:r>
              <a:rPr lang="en-US" altLang="zh-TW" sz="5400" dirty="0" smtClean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2</a:t>
            </a:r>
            <a:r>
              <a:rPr lang="en-US" altLang="zh-TW" sz="540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.</a:t>
            </a:r>
            <a:r>
              <a:rPr lang="zh-TW" altLang="en-US" sz="660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家長會的職務都在</a:t>
            </a:r>
            <a:r>
              <a:rPr lang="zh-TW" altLang="en-US" sz="6600" dirty="0" smtClean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做</a:t>
            </a:r>
            <a:endParaRPr lang="en-US" altLang="zh-TW" sz="6600" dirty="0" smtClean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>
              <a:lnSpc>
                <a:spcPts val="3900"/>
              </a:lnSpc>
            </a:pPr>
            <a:endParaRPr lang="en-US" altLang="zh-TW" sz="660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>
              <a:lnSpc>
                <a:spcPts val="3900"/>
              </a:lnSpc>
            </a:pPr>
            <a:r>
              <a:rPr lang="zh-TW" altLang="en-US" sz="6600" dirty="0" smtClean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  些</a:t>
            </a:r>
            <a:r>
              <a:rPr lang="zh-TW" altLang="en-US" sz="660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什麼</a:t>
            </a:r>
            <a:r>
              <a:rPr lang="zh-TW" altLang="en-US" sz="6600" dirty="0" smtClean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？</a:t>
            </a:r>
            <a:endParaRPr lang="en-US" altLang="zh-TW" sz="6600" dirty="0" smtClean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>
              <a:lnSpc>
                <a:spcPts val="3900"/>
              </a:lnSpc>
            </a:pPr>
            <a:endParaRPr lang="en-US" altLang="zh-TW" sz="6600" dirty="0" smtClean="0">
              <a:solidFill>
                <a:schemeClr val="accent6">
                  <a:lumMod val="5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>
              <a:lnSpc>
                <a:spcPts val="3900"/>
              </a:lnSpc>
            </a:pPr>
            <a:r>
              <a:rPr lang="en-US" altLang="zh-TW" sz="6600" dirty="0" smtClean="0">
                <a:solidFill>
                  <a:schemeClr val="accent6">
                    <a:lumMod val="5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A</a:t>
            </a:r>
            <a:r>
              <a:rPr lang="zh-TW" altLang="en-US" sz="6600" dirty="0" smtClean="0">
                <a:solidFill>
                  <a:schemeClr val="accent6">
                    <a:lumMod val="5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：</a:t>
            </a:r>
            <a:r>
              <a:rPr lang="zh-TW" altLang="en-US" sz="6600" dirty="0" smtClean="0">
                <a:solidFill>
                  <a:schemeClr val="accent6">
                    <a:lumMod val="5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  <a:hlinkClick r:id="rId7" action="ppaction://hlinkpres?slideindex=1&amp;slidetitle="/>
              </a:rPr>
              <a:t>家長會組織介紹</a:t>
            </a:r>
            <a:r>
              <a:rPr lang="zh-TW" altLang="en-US" sz="6600" dirty="0" smtClean="0">
                <a:solidFill>
                  <a:schemeClr val="accent6">
                    <a:lumMod val="5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。</a:t>
            </a:r>
            <a:endParaRPr lang="en-US" altLang="zh-TW" sz="6600" dirty="0">
              <a:solidFill>
                <a:schemeClr val="accent6">
                  <a:lumMod val="5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>
              <a:lnSpc>
                <a:spcPts val="3900"/>
              </a:lnSpc>
            </a:pPr>
            <a:endParaRPr lang="en-US" altLang="zh-TW" sz="6600" dirty="0" smtClean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>
              <a:lnSpc>
                <a:spcPts val="3900"/>
              </a:lnSpc>
            </a:pPr>
            <a:r>
              <a:rPr lang="en-US" altLang="zh-TW" sz="5400" dirty="0" smtClean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3</a:t>
            </a:r>
            <a:r>
              <a:rPr lang="en-US" altLang="zh-TW" sz="540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.</a:t>
            </a:r>
            <a:r>
              <a:rPr lang="zh-TW" altLang="en-US" sz="540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學校廁所、球場、人行道</a:t>
            </a:r>
            <a:endParaRPr lang="en-US" altLang="zh-TW" sz="540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>
              <a:lnSpc>
                <a:spcPts val="3900"/>
              </a:lnSpc>
            </a:pPr>
            <a:r>
              <a:rPr lang="zh-TW" altLang="en-US" sz="5400" dirty="0" smtClean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工程</a:t>
            </a:r>
            <a:r>
              <a:rPr lang="zh-TW" altLang="en-US" sz="540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進度？</a:t>
            </a:r>
            <a:endParaRPr lang="en-US" altLang="zh-TW" sz="480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sz="5400" spc="-117" dirty="0">
              <a:solidFill>
                <a:srgbClr val="861C45"/>
              </a:solidFill>
              <a:ea typeface="cjkFonts 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340795">
            <a:off x="12296236" y="-6246314"/>
            <a:ext cx="8199153" cy="87341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265672">
            <a:off x="-3070876" y="7507334"/>
            <a:ext cx="8199153" cy="87341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87198">
            <a:off x="1814440" y="4005272"/>
            <a:ext cx="572781" cy="9487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23935">
            <a:off x="11387527" y="6151358"/>
            <a:ext cx="644621" cy="10676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 l="29572"/>
          <a:stretch>
            <a:fillRect/>
          </a:stretch>
        </p:blipFill>
        <p:spPr>
          <a:xfrm rot="-601456">
            <a:off x="13049802" y="1675073"/>
            <a:ext cx="8483180" cy="1204533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00830" y="3447461"/>
            <a:ext cx="10345233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19"/>
              </a:lnSpc>
            </a:pPr>
            <a:r>
              <a:rPr lang="en-US" sz="11099" dirty="0" err="1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感謝您的參與</a:t>
            </a:r>
            <a:endParaRPr lang="en-US" sz="11099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04632" y="5697700"/>
            <a:ext cx="8872782" cy="372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1" hangingPunct="1">
              <a:buFontTx/>
              <a:buNone/>
            </a:pPr>
            <a:r>
              <a:rPr lang="zh-TW" altLang="en-US" sz="5000" spc="-150" dirty="0">
                <a:solidFill>
                  <a:srgbClr val="861C45"/>
                </a:solidFill>
                <a:ea typeface="金梅重" panose="02010609000101010101" pitchFamily="49" charset="-120"/>
              </a:rPr>
              <a:t>由衷感謝您今天的蒞臨</a:t>
            </a:r>
          </a:p>
          <a:p>
            <a:pPr algn="ctr" eaLnBrk="1" hangingPunct="1">
              <a:buFontTx/>
              <a:buNone/>
            </a:pPr>
            <a:r>
              <a:rPr lang="zh-TW" altLang="en-US" sz="5000" spc="-150" dirty="0">
                <a:solidFill>
                  <a:srgbClr val="861C45"/>
                </a:solidFill>
                <a:ea typeface="金梅重" panose="02010609000101010101" pitchFamily="49" charset="-120"/>
              </a:rPr>
              <a:t> 讓我們攜手一起</a:t>
            </a:r>
          </a:p>
          <a:p>
            <a:pPr algn="ctr" eaLnBrk="1" hangingPunct="1">
              <a:buFontTx/>
              <a:buNone/>
            </a:pPr>
            <a:r>
              <a:rPr lang="zh-TW" altLang="en-US" sz="5000" spc="-150" dirty="0">
                <a:solidFill>
                  <a:srgbClr val="861C45"/>
                </a:solidFill>
                <a:ea typeface="金梅重" panose="02010609000101010101" pitchFamily="49" charset="-120"/>
              </a:rPr>
              <a:t>幫一年一班孩子們  </a:t>
            </a:r>
          </a:p>
          <a:p>
            <a:pPr algn="ctr" eaLnBrk="1" hangingPunct="1">
              <a:buFontTx/>
              <a:buNone/>
            </a:pPr>
            <a:r>
              <a:rPr lang="zh-TW" altLang="en-US" sz="5000" spc="-150" dirty="0">
                <a:solidFill>
                  <a:srgbClr val="861C45"/>
                </a:solidFill>
                <a:ea typeface="金梅重" panose="02010609000101010101" pitchFamily="49" charset="-120"/>
              </a:rPr>
              <a:t>    開創築夢踏實更美好的未來</a:t>
            </a:r>
            <a:r>
              <a:rPr lang="en-US" altLang="zh-TW" sz="5000" spc="-150" dirty="0">
                <a:solidFill>
                  <a:srgbClr val="861C45"/>
                </a:solidFill>
                <a:ea typeface="金梅重" panose="02010609000101010101" pitchFamily="49" charset="-120"/>
              </a:rPr>
              <a:t>!! </a:t>
            </a:r>
          </a:p>
          <a:p>
            <a:pPr algn="ctr">
              <a:lnSpc>
                <a:spcPts val="5000"/>
              </a:lnSpc>
            </a:pPr>
            <a:endParaRPr lang="en-US" sz="5000" spc="-150" dirty="0">
              <a:solidFill>
                <a:srgbClr val="861C45"/>
              </a:solidFill>
              <a:ea typeface="cjkFonts 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056" y="417615"/>
            <a:ext cx="16459200" cy="1125486"/>
          </a:xfrm>
          <a:solidFill>
            <a:srgbClr val="FFC000">
              <a:alpha val="24000"/>
            </a:srgbClr>
          </a:solidFill>
        </p:spPr>
        <p:txBody>
          <a:bodyPr>
            <a:normAutofit/>
          </a:bodyPr>
          <a:lstStyle/>
          <a:p>
            <a:r>
              <a:rPr lang="zh-TW" altLang="en-US" dirty="0">
                <a:latin typeface="華康勘亭流" panose="03000909000000000000" pitchFamily="65" charset="-120"/>
                <a:ea typeface="華康勘亭流" panose="03000909000000000000" pitchFamily="65" charset="-120"/>
              </a:rPr>
              <a:t>感謝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687117"/>
            <a:ext cx="16459200" cy="818227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感謝您們今天親自抽空到學校來參加班親會。</a:t>
            </a:r>
            <a:endParaRPr lang="en-US" altLang="zh-TW" sz="48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sz="48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48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感謝線上的您們撥空參加線上班親會。</a:t>
            </a:r>
            <a:endParaRPr lang="en-US" altLang="zh-TW" sz="48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sz="48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48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感謝您們促成這場混成式班親會。</a:t>
            </a:r>
            <a:endParaRPr lang="en-US" altLang="zh-TW" sz="48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sz="48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48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感謝您們</a:t>
            </a:r>
            <a:r>
              <a:rPr lang="en-US" altLang="zh-TW" sz="48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~</a:t>
            </a:r>
          </a:p>
          <a:p>
            <a:pPr marL="0" indent="0">
              <a:buNone/>
            </a:pPr>
            <a:r>
              <a:rPr lang="zh-TW" altLang="en-US" sz="48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 這三週來曾給過小鈺老師訊息的回應與諒解。</a:t>
            </a:r>
            <a:endParaRPr lang="en-US" altLang="zh-TW" sz="48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sz="48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304" y="3847356"/>
            <a:ext cx="6708576" cy="67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75521">
            <a:off x="14055343" y="1228095"/>
            <a:ext cx="1999742" cy="19147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35610" y="3499159"/>
            <a:ext cx="923863" cy="153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659473" y="1866956"/>
            <a:ext cx="606261" cy="10041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118973" y="4538482"/>
            <a:ext cx="5382520" cy="53802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5032" y="4885715"/>
            <a:ext cx="5035142" cy="503304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01949" y="397529"/>
            <a:ext cx="10739086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19"/>
              </a:lnSpc>
            </a:pPr>
            <a:r>
              <a:rPr lang="en-US" sz="10599" dirty="0" err="1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今日流程</a:t>
            </a:r>
            <a:endParaRPr lang="en-US" sz="10599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BCBDF257-2B87-F048-331D-139248C408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9028" y="2367752"/>
            <a:ext cx="8798284" cy="57475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57938" y="3823912"/>
            <a:ext cx="6604251" cy="1460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 err="1">
                <a:solidFill>
                  <a:srgbClr val="861C45"/>
                </a:solidFill>
                <a:latin typeface="書法家中楷體" panose="02010609010101010101" pitchFamily="49" charset="-120"/>
                <a:ea typeface="金梅重" panose="02010609000101010101" pitchFamily="49" charset="-120"/>
              </a:rPr>
              <a:t>重要行事曆</a:t>
            </a:r>
            <a:endParaRPr lang="en-US" sz="9999" dirty="0">
              <a:solidFill>
                <a:srgbClr val="861C45"/>
              </a:solidFill>
              <a:latin typeface="書法家中楷體" panose="02010609010101010101" pitchFamily="49" charset="-120"/>
              <a:ea typeface="金梅重" panose="02010609000101010101" pitchFamily="49" charset="-12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262657" y="6048475"/>
            <a:ext cx="6750783" cy="7191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620964">
            <a:off x="2389458" y="6641696"/>
            <a:ext cx="1661350" cy="41148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61F3B39A-4107-CFE9-62DD-3035B4AE7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199" y="266701"/>
            <a:ext cx="7620001" cy="9854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>
            <a:off x="14894215" y="-777757"/>
            <a:ext cx="5301643" cy="53417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93460">
            <a:off x="13091160" y="7719621"/>
            <a:ext cx="166135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5143500"/>
            <a:ext cx="5028204" cy="50282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240000" y="6379920"/>
            <a:ext cx="4775021" cy="4775021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1524000" y="1344240"/>
            <a:ext cx="15544800" cy="2205038"/>
          </a:xfrm>
        </p:spPr>
        <p:txBody>
          <a:bodyPr>
            <a:normAutofit fontScale="90000"/>
          </a:bodyPr>
          <a:lstStyle/>
          <a:p>
            <a:r>
              <a:rPr lang="zh-TW" altLang="en-US" sz="9600" dirty="0">
                <a:solidFill>
                  <a:srgbClr val="861C45"/>
                </a:solidFill>
                <a:ea typeface="金梅重" panose="02010609000101010101" pitchFamily="49" charset="-120"/>
              </a:rPr>
              <a:t>學校宣導</a:t>
            </a:r>
            <a:r>
              <a:rPr lang="en-US" altLang="zh-TW" sz="9600" dirty="0" err="1">
                <a:solidFill>
                  <a:srgbClr val="861C45"/>
                </a:solidFill>
                <a:ea typeface="金梅重" panose="02010609000101010101" pitchFamily="49" charset="-120"/>
              </a:rPr>
              <a:t>事務說明</a:t>
            </a:r>
            <a:r>
              <a:rPr lang="en-US" altLang="zh-TW" sz="9600" dirty="0">
                <a:solidFill>
                  <a:srgbClr val="861C45"/>
                </a:solidFill>
                <a:ea typeface="AwkwardBlack "/>
              </a:rPr>
              <a:t/>
            </a:r>
            <a:br>
              <a:rPr lang="en-US" altLang="zh-TW" sz="9600" dirty="0">
                <a:solidFill>
                  <a:srgbClr val="861C45"/>
                </a:solidFill>
                <a:ea typeface="AwkwardBlack "/>
              </a:rPr>
            </a:br>
            <a:endParaRPr lang="zh-TW" altLang="en-US" dirty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3124200" y="3314812"/>
            <a:ext cx="12801600" cy="3733687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hlinkClick r:id="rId8" action="ppaction://hlinkpres?slideindex=1&amp;slidetitle="/>
              </a:rPr>
              <a:t>學務處宣導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教務處宣導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(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布可星球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hlinkClick r:id="rId9" action="ppaction://hlinkpres?slideindex=1&amp;slidetitle="/>
              </a:rPr>
              <a:t>)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3.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hlinkClick r:id="rId10" action="ppaction://hlinkfile"/>
              </a:rPr>
              <a:t>輔導室宣導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36792">
            <a:off x="-347675" y="7679377"/>
            <a:ext cx="3842525" cy="10374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1122" y="5143500"/>
            <a:ext cx="4651757" cy="465175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292879" y="400049"/>
            <a:ext cx="8537921" cy="846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家有三個男寶：</a:t>
            </a:r>
            <a:endParaRPr lang="en-US" altLang="zh-TW" sz="5000" spc="-15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/>
            <a:r>
              <a:rPr lang="zh-TW" altLang="en-US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    小四、小二、大班。</a:t>
            </a:r>
            <a:endParaRPr lang="en-US" altLang="zh-TW" sz="5000" spc="-15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/>
            <a:endParaRPr lang="en-US" altLang="zh-TW" sz="5000" spc="-15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家有一特殊兒</a:t>
            </a:r>
            <a:r>
              <a:rPr lang="en-US" altLang="zh-TW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輕度視障</a:t>
            </a:r>
            <a:r>
              <a:rPr lang="en-US" altLang="zh-TW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  <a:r>
              <a:rPr lang="zh-TW" altLang="en-US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。</a:t>
            </a:r>
            <a:endParaRPr lang="en-US" altLang="zh-TW" sz="5000" spc="-15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algn="l"/>
            <a:endParaRPr lang="en-US" altLang="zh-TW" sz="5000" spc="-15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目前於永小任教</a:t>
            </a:r>
            <a:r>
              <a:rPr lang="en-US" altLang="zh-TW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4</a:t>
            </a:r>
            <a:r>
              <a:rPr lang="zh-TW" altLang="en-US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年。</a:t>
            </a:r>
            <a:endParaRPr lang="en-US" altLang="zh-TW" sz="5000" spc="-15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sz="5000" spc="-15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臺南大學國語文學系畢業。</a:t>
            </a:r>
            <a:endParaRPr lang="en-US" altLang="zh-TW" sz="5000" spc="-15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sz="5000" spc="-15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5000" spc="-150" dirty="0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於臺南大學國語文學系進修碩士。</a:t>
            </a:r>
            <a:endParaRPr lang="en-US" sz="5000" spc="-150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60014" y="3887506"/>
            <a:ext cx="8793735" cy="1460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 err="1">
                <a:solidFill>
                  <a:srgbClr val="861C45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導師介紹</a:t>
            </a:r>
            <a:endParaRPr lang="en-US" sz="9999" dirty="0">
              <a:solidFill>
                <a:srgbClr val="861C45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4524476" flipH="1" flipV="1">
            <a:off x="-1622122" y="-1895333"/>
            <a:ext cx="5301643" cy="53417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>
            <a:off x="14894215" y="-777757"/>
            <a:ext cx="5301643" cy="53417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93460">
            <a:off x="13091160" y="7719621"/>
            <a:ext cx="166135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5143500"/>
            <a:ext cx="5028204" cy="50282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276294" y="5760874"/>
            <a:ext cx="4775021" cy="47750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36332" y="822990"/>
            <a:ext cx="11763638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19"/>
              </a:lnSpc>
            </a:pPr>
            <a:r>
              <a:rPr lang="en-US" sz="11099" dirty="0" err="1">
                <a:solidFill>
                  <a:srgbClr val="861C45"/>
                </a:solidFill>
                <a:ea typeface="金梅重" panose="02010609000101010101" pitchFamily="49" charset="-120"/>
              </a:rPr>
              <a:t>班級事務說明</a:t>
            </a:r>
            <a:endParaRPr lang="en-US" sz="11099" dirty="0">
              <a:solidFill>
                <a:srgbClr val="861C45"/>
              </a:solidFill>
              <a:ea typeface="金梅重" panose="02010609000101010101" pitchFamily="49" charset="-120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xmlns="" id="{561AC953-419A-D1C5-01E3-6F114174A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2857500"/>
            <a:ext cx="7772400" cy="548064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1.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組織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推選或自願，無給職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/>
            </a:r>
            <a:b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</a:br>
            <a:r>
              <a:rPr lang="zh-TW" altLang="zh-TW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召集人：</a:t>
            </a:r>
            <a:br>
              <a:rPr lang="zh-TW" altLang="zh-TW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</a:br>
            <a:r>
              <a:rPr lang="zh-TW" altLang="zh-TW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副召集人：</a:t>
            </a:r>
            <a:br>
              <a:rPr lang="zh-TW" altLang="zh-TW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</a:br>
            <a:r>
              <a:rPr lang="zh-TW" altLang="zh-TW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總務組</a:t>
            </a:r>
            <a:r>
              <a:rPr lang="en-US" altLang="zh-TW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:</a:t>
            </a:r>
            <a:r>
              <a:rPr lang="zh-TW" altLang="zh-TW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/>
            </a:r>
            <a:br>
              <a:rPr lang="zh-TW" altLang="zh-TW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</a:br>
            <a:r>
              <a:rPr lang="zh-TW" altLang="zh-TW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活動組</a:t>
            </a:r>
            <a:r>
              <a:rPr lang="zh-TW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：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/>
            </a:r>
            <a:b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</a:b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/>
            </a:r>
            <a:b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</a:b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2.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班上孩子目前的學習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狀態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~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471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C000">
              <a:alpha val="24000"/>
            </a:srgbClr>
          </a:solidFill>
        </p:spPr>
        <p:txBody>
          <a:bodyPr/>
          <a:lstStyle/>
          <a:p>
            <a:r>
              <a:rPr lang="zh-TW" altLang="en-US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教學理念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272" y="4135388"/>
            <a:ext cx="6420544" cy="6420544"/>
          </a:xfr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defTabSz="1828800"/>
            <a:r>
              <a:rPr lang="zh-TW" altLang="en-US" sz="6400" dirty="0">
                <a:solidFill>
                  <a:prstClr val="black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安全、誠實</a:t>
            </a:r>
            <a:endParaRPr lang="en-US" altLang="zh-TW" sz="6400" dirty="0">
              <a:solidFill>
                <a:prstClr val="black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685800" indent="-685800" defTabSz="1828800"/>
            <a:r>
              <a:rPr lang="zh-TW" altLang="en-US" sz="6400" dirty="0">
                <a:solidFill>
                  <a:prstClr val="black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對自己負責</a:t>
            </a:r>
            <a:endParaRPr lang="en-US" altLang="zh-TW" sz="6400" dirty="0">
              <a:solidFill>
                <a:prstClr val="black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685800" indent="-685800" defTabSz="1828800"/>
            <a:r>
              <a:rPr lang="zh-TW" altLang="en-US" sz="6400" dirty="0">
                <a:solidFill>
                  <a:prstClr val="black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做好事、把事做好</a:t>
            </a:r>
            <a:endParaRPr lang="en-US" altLang="zh-TW" sz="6400" dirty="0">
              <a:solidFill>
                <a:prstClr val="black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685800" indent="-685800" defTabSz="1828800"/>
            <a:r>
              <a:rPr lang="zh-TW" altLang="en-US" sz="6400" dirty="0">
                <a:solidFill>
                  <a:prstClr val="black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體貼、同理</a:t>
            </a:r>
            <a:endParaRPr lang="en-US" altLang="zh-TW" sz="6400" dirty="0">
              <a:solidFill>
                <a:prstClr val="black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685800" indent="-685800" defTabSz="1828800"/>
            <a:r>
              <a:rPr lang="zh-TW" altLang="en-US" sz="6400" dirty="0">
                <a:solidFill>
                  <a:prstClr val="black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多元學習</a:t>
            </a:r>
            <a:endParaRPr lang="en-US" altLang="zh-TW" sz="6400" dirty="0">
              <a:solidFill>
                <a:prstClr val="black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0" indent="0" defTabSz="1828800">
              <a:buNone/>
            </a:pPr>
            <a:endParaRPr lang="en-US" altLang="zh-TW" sz="6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9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2700E99-13E0-D0DC-46AF-685E359F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1958"/>
            <a:ext cx="17145000" cy="17145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準備好一顆學習的心</a:t>
            </a:r>
            <a:r>
              <a:rPr lang="en-US" altLang="zh-TW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~</a:t>
            </a:r>
            <a:br>
              <a:rPr lang="en-US" altLang="zh-TW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</a:br>
            <a:r>
              <a:rPr lang="zh-TW" altLang="en-US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 </a:t>
            </a:r>
            <a:r>
              <a:rPr lang="zh-TW" altLang="en-US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           </a:t>
            </a:r>
            <a:r>
              <a:rPr lang="zh-TW" altLang="en-US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需要你和孩子</a:t>
            </a:r>
            <a:r>
              <a:rPr lang="en-US" altLang="zh-TW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……</a:t>
            </a:r>
            <a:endParaRPr lang="zh-TW" altLang="en-US" dirty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1DA4762-6417-4944-E717-69237728A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07</a:t>
            </a:r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：</a:t>
            </a:r>
            <a:r>
              <a:rPr lang="en-US" altLang="zh-TW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20~07</a:t>
            </a:r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：</a:t>
            </a:r>
            <a:r>
              <a:rPr lang="en-US" altLang="zh-TW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40</a:t>
            </a:r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為上學時間，準時到校，若身體不適，請記得傳訊息告訴老師須請假。</a:t>
            </a:r>
            <a:endParaRPr lang="en-US" altLang="zh-TW" sz="4400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在家吃早餐。</a:t>
            </a:r>
            <a:endParaRPr lang="en-US" altLang="zh-TW" sz="4400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讓孩子學習做家事、整理書包、文具。</a:t>
            </a:r>
            <a:endParaRPr lang="en-US" altLang="zh-TW" sz="4400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管理孩子使用</a:t>
            </a:r>
            <a:r>
              <a:rPr lang="en-US" altLang="zh-TW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3C</a:t>
            </a:r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產品的時間，落實</a:t>
            </a:r>
            <a:r>
              <a:rPr lang="en-US" altLang="zh-TW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30</a:t>
            </a:r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分鐘休息</a:t>
            </a:r>
            <a:r>
              <a:rPr lang="en-US" altLang="zh-TW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10</a:t>
            </a:r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分鐘。</a:t>
            </a:r>
            <a:endParaRPr lang="en-US" altLang="zh-TW" sz="4400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陪</a:t>
            </a:r>
            <a:r>
              <a:rPr lang="zh-TW" altLang="en-US" sz="4400" dirty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伴</a:t>
            </a:r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閱讀，陪伴孩子讀題目。</a:t>
            </a:r>
            <a:endParaRPr lang="en-US" altLang="zh-TW" sz="4400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r>
              <a:rPr lang="zh-TW" altLang="en-US" sz="4400" dirty="0" smtClean="0">
                <a:latin typeface="華康雅風體W3" panose="03000309000000000000" pitchFamily="65" charset="-120"/>
                <a:ea typeface="華康雅風體W3" panose="03000309000000000000" pitchFamily="65" charset="-120"/>
              </a:rPr>
              <a:t>穿著合適的校服到校。</a:t>
            </a:r>
            <a:endParaRPr lang="en-US" altLang="zh-TW" sz="4400" dirty="0" smtClean="0">
              <a:latin typeface="華康雅風體W3" panose="03000309000000000000" pitchFamily="65" charset="-120"/>
              <a:ea typeface="華康雅風體W3" panose="03000309000000000000" pitchFamily="65" charset="-120"/>
            </a:endParaRPr>
          </a:p>
          <a:p>
            <a:endParaRPr lang="en-US" altLang="zh-TW" sz="4400" dirty="0" smtClean="0"/>
          </a:p>
          <a:p>
            <a:endParaRPr lang="en-US" altLang="zh-TW" sz="44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890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Garamond"/>
        <a:ea typeface="標楷體"/>
        <a:cs typeface=""/>
      </a:majorFont>
      <a:minorFont>
        <a:latin typeface="Garamond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515</Words>
  <Application>Microsoft Office PowerPoint</Application>
  <PresentationFormat>自訂</PresentationFormat>
  <Paragraphs>92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32" baseType="lpstr">
      <vt:lpstr>書法家中楷體</vt:lpstr>
      <vt:lpstr>金梅重</vt:lpstr>
      <vt:lpstr>Garamond</vt:lpstr>
      <vt:lpstr>新細明體</vt:lpstr>
      <vt:lpstr>Calibri</vt:lpstr>
      <vt:lpstr>Wingdings</vt:lpstr>
      <vt:lpstr>文鼎疊</vt:lpstr>
      <vt:lpstr>華康勘亭流</vt:lpstr>
      <vt:lpstr>華康雅風體W3</vt:lpstr>
      <vt:lpstr>文鼎ＰＯosiaUPC</vt:lpstr>
      <vt:lpstr>cjkFonts </vt:lpstr>
      <vt:lpstr>華康行楷體W5</vt:lpstr>
      <vt:lpstr>標楷體</vt:lpstr>
      <vt:lpstr>Arial</vt:lpstr>
      <vt:lpstr>AwkwardBlack </vt:lpstr>
      <vt:lpstr>微軟正黑體</vt:lpstr>
      <vt:lpstr>Office Theme</vt:lpstr>
      <vt:lpstr>Office 佈景主題</vt:lpstr>
      <vt:lpstr>PowerPoint 簡報</vt:lpstr>
      <vt:lpstr>感謝</vt:lpstr>
      <vt:lpstr>PowerPoint 簡報</vt:lpstr>
      <vt:lpstr>PowerPoint 簡報</vt:lpstr>
      <vt:lpstr>學校宣導事務說明 </vt:lpstr>
      <vt:lpstr>PowerPoint 簡報</vt:lpstr>
      <vt:lpstr>1.班級組織(推選或自願，無給職) 召集人： 副召集人： 總務組: 活動組：  2.班上孩子目前的學習狀態~ </vt:lpstr>
      <vt:lpstr>教學理念</vt:lpstr>
      <vt:lpstr>準備好一顆學習的心~             需要你和孩子……</vt:lpstr>
      <vt:lpstr>班級獎勵制度</vt:lpstr>
      <vt:lpstr>我需要您…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Class</dc:title>
  <dc:creator>黃呆比</dc:creator>
  <cp:lastModifiedBy>usertea</cp:lastModifiedBy>
  <cp:revision>7</cp:revision>
  <dcterms:created xsi:type="dcterms:W3CDTF">2006-08-16T00:00:00Z</dcterms:created>
  <dcterms:modified xsi:type="dcterms:W3CDTF">2022-09-14T09:39:33Z</dcterms:modified>
  <dc:identifier>DAFLpaBpFj4</dc:identifier>
</cp:coreProperties>
</file>