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sldIdLst>
    <p:sldId id="256" r:id="rId5"/>
    <p:sldId id="296" r:id="rId6"/>
    <p:sldId id="298" r:id="rId7"/>
    <p:sldId id="313" r:id="rId8"/>
    <p:sldId id="297" r:id="rId9"/>
    <p:sldId id="301" r:id="rId10"/>
    <p:sldId id="314" r:id="rId11"/>
    <p:sldId id="318" r:id="rId12"/>
    <p:sldId id="303" r:id="rId13"/>
    <p:sldId id="316" r:id="rId14"/>
    <p:sldId id="317" r:id="rId15"/>
    <p:sldId id="302" r:id="rId16"/>
    <p:sldId id="304" r:id="rId17"/>
    <p:sldId id="315" r:id="rId18"/>
    <p:sldId id="300" r:id="rId19"/>
    <p:sldId id="299" r:id="rId20"/>
    <p:sldId id="305" r:id="rId21"/>
    <p:sldId id="306" r:id="rId22"/>
    <p:sldId id="307" r:id="rId23"/>
    <p:sldId id="308" r:id="rId24"/>
    <p:sldId id="319" r:id="rId25"/>
    <p:sldId id="320" r:id="rId26"/>
    <p:sldId id="321" r:id="rId27"/>
    <p:sldId id="322" r:id="rId28"/>
    <p:sldId id="309" r:id="rId29"/>
    <p:sldId id="311" r:id="rId3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42" autoAdjust="0"/>
    <p:restoredTop sz="94660"/>
  </p:normalViewPr>
  <p:slideViewPr>
    <p:cSldViewPr>
      <p:cViewPr varScale="1">
        <p:scale>
          <a:sx n="109" d="100"/>
          <a:sy n="109" d="100"/>
        </p:scale>
        <p:origin x="18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54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8900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4664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4742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251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6523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126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4834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958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889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26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92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380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35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197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693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126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2022/9/12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2478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UtR3CV4So&amp;t=12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843808" y="836712"/>
            <a:ext cx="5907594" cy="258532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111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學年度第</a:t>
            </a:r>
            <a:r>
              <a:rPr lang="en-US" altLang="zh-TW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1</a:t>
            </a:r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學期</a:t>
            </a:r>
            <a:endParaRPr lang="en-US" altLang="zh-TW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學務處班親會</a:t>
            </a:r>
            <a:endParaRPr lang="en-US" altLang="zh-TW" sz="54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pPr algn="ctr"/>
            <a:r>
              <a:rPr lang="zh-TW" alt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華康POP1體W5" panose="040B0509000000000000" pitchFamily="81" charset="-120"/>
                <a:ea typeface="華康POP1體W5" panose="040B0509000000000000" pitchFamily="81" charset="-120"/>
              </a:rPr>
              <a:t>友善校園週宣導</a:t>
            </a:r>
            <a:endParaRPr lang="zh-TW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064896" cy="56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28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908720"/>
            <a:ext cx="828092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b="1" dirty="0" smtClean="0">
                <a:ln/>
                <a:solidFill>
                  <a:schemeClr val="accent3"/>
                </a:solidFill>
              </a:rPr>
              <a:t>針對</a:t>
            </a:r>
            <a:r>
              <a:rPr lang="zh-TW" altLang="en-US" sz="3600" b="1" dirty="0">
                <a:ln/>
                <a:solidFill>
                  <a:schemeClr val="accent3"/>
                </a:solidFill>
              </a:rPr>
              <a:t>確診或快篩陽性個案，</a:t>
            </a:r>
            <a:r>
              <a:rPr lang="zh-TW" altLang="en-US" sz="3600" b="1" u="sng" dirty="0">
                <a:ln/>
                <a:solidFill>
                  <a:schemeClr val="accent3"/>
                </a:solidFill>
              </a:rPr>
              <a:t>實施 </a:t>
            </a:r>
            <a:r>
              <a:rPr lang="en-US" altLang="zh-TW" sz="3600" b="1" u="sng" dirty="0">
                <a:ln/>
                <a:solidFill>
                  <a:schemeClr val="accent3"/>
                </a:solidFill>
              </a:rPr>
              <a:t>7 </a:t>
            </a:r>
            <a:r>
              <a:rPr lang="zh-TW" altLang="en-US" sz="3600" b="1" u="sng" dirty="0">
                <a:ln/>
                <a:solidFill>
                  <a:schemeClr val="accent3"/>
                </a:solidFill>
              </a:rPr>
              <a:t>天居家照護</a:t>
            </a:r>
            <a:r>
              <a:rPr lang="zh-TW" altLang="en-US" sz="3600" b="1" dirty="0">
                <a:ln/>
                <a:solidFill>
                  <a:schemeClr val="accent3"/>
                </a:solidFill>
              </a:rPr>
              <a:t>，期滿無症狀可入校上課</a:t>
            </a:r>
            <a:r>
              <a:rPr lang="zh-TW" altLang="en-US" sz="3600" b="1" dirty="0" smtClean="0">
                <a:ln/>
                <a:solidFill>
                  <a:schemeClr val="accent3"/>
                </a:solidFill>
              </a:rPr>
              <a:t>。</a:t>
            </a:r>
            <a:endParaRPr lang="en-US" altLang="zh-TW" sz="3600" b="1" dirty="0" smtClean="0">
              <a:ln/>
              <a:solidFill>
                <a:schemeClr val="accent3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b="1" dirty="0">
                <a:ln/>
                <a:solidFill>
                  <a:schemeClr val="accent3"/>
                </a:solidFill>
              </a:rPr>
              <a:t>確診者</a:t>
            </a:r>
            <a:r>
              <a:rPr lang="en-US" altLang="zh-TW" sz="3600" b="1" dirty="0">
                <a:ln/>
                <a:solidFill>
                  <a:schemeClr val="accent3"/>
                </a:solidFill>
              </a:rPr>
              <a:t>(</a:t>
            </a:r>
            <a:r>
              <a:rPr lang="zh-TW" altLang="en-US" sz="3600" b="1" dirty="0">
                <a:ln/>
                <a:solidFill>
                  <a:schemeClr val="accent3"/>
                </a:solidFill>
              </a:rPr>
              <a:t>或快篩陽性個案</a:t>
            </a:r>
            <a:r>
              <a:rPr lang="en-US" altLang="zh-TW" sz="3600" b="1" dirty="0">
                <a:ln/>
                <a:solidFill>
                  <a:schemeClr val="accent3"/>
                </a:solidFill>
              </a:rPr>
              <a:t>)</a:t>
            </a:r>
            <a:r>
              <a:rPr lang="zh-TW" altLang="en-US" sz="3600" b="1" dirty="0">
                <a:ln/>
                <a:solidFill>
                  <a:schemeClr val="accent3"/>
                </a:solidFill>
              </a:rPr>
              <a:t>的同班同學及教師，學校提供 </a:t>
            </a:r>
            <a:r>
              <a:rPr lang="en-US" altLang="zh-TW" sz="3600" b="1" dirty="0">
                <a:ln/>
                <a:solidFill>
                  <a:schemeClr val="accent3"/>
                </a:solidFill>
              </a:rPr>
              <a:t>1 </a:t>
            </a:r>
            <a:r>
              <a:rPr lang="zh-TW" altLang="en-US" sz="3600" b="1" dirty="0">
                <a:ln/>
                <a:solidFill>
                  <a:schemeClr val="accent3"/>
                </a:solidFill>
              </a:rPr>
              <a:t>劑快篩試劑，快篩陰性無症狀者可上課，如有症狀應儘速</a:t>
            </a:r>
            <a:r>
              <a:rPr lang="zh-TW" altLang="en-US" sz="3600" b="1" dirty="0" smtClean="0">
                <a:ln/>
                <a:solidFill>
                  <a:schemeClr val="accent3"/>
                </a:solidFill>
              </a:rPr>
              <a:t>就醫</a:t>
            </a:r>
            <a:endParaRPr lang="en-US" altLang="zh-TW" sz="3600" b="1" dirty="0" smtClean="0">
              <a:ln/>
              <a:solidFill>
                <a:schemeClr val="accent3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u"/>
            </a:pPr>
            <a:r>
              <a:rPr lang="zh-TW" altLang="en-US" sz="3600" b="1" u="sng" dirty="0">
                <a:ln/>
                <a:solidFill>
                  <a:schemeClr val="accent3"/>
                </a:solidFill>
              </a:rPr>
              <a:t>同住家人確診列密切接觸者</a:t>
            </a:r>
            <a:r>
              <a:rPr lang="zh-TW" altLang="en-US" sz="3600" b="1" dirty="0">
                <a:ln/>
                <a:solidFill>
                  <a:schemeClr val="accent3"/>
                </a:solidFill>
              </a:rPr>
              <a:t>，實施自主防疫，自主防疫期間（ </a:t>
            </a:r>
            <a:r>
              <a:rPr lang="en-US" altLang="zh-TW" sz="3600" b="1" dirty="0">
                <a:ln/>
                <a:solidFill>
                  <a:schemeClr val="accent3"/>
                </a:solidFill>
              </a:rPr>
              <a:t>7 </a:t>
            </a:r>
            <a:r>
              <a:rPr lang="zh-TW" altLang="en-US" sz="3600" b="1" dirty="0">
                <a:ln/>
                <a:solidFill>
                  <a:schemeClr val="accent3"/>
                </a:solidFill>
              </a:rPr>
              <a:t>日）不到校（學校無提供快篩）</a:t>
            </a:r>
          </a:p>
          <a:p>
            <a:endParaRPr lang="zh-TW" altLang="en-US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850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4" y="83904"/>
            <a:ext cx="4225664" cy="59740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241184" cy="59888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強化校園自殺防治工作</a:t>
            </a:r>
          </a:p>
        </p:txBody>
      </p:sp>
    </p:spTree>
    <p:extLst>
      <p:ext uri="{BB962C8B-B14F-4D97-AF65-F5344CB8AC3E}">
        <p14:creationId xmlns:p14="http://schemas.microsoft.com/office/powerpoint/2010/main" val="11678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20" y="222957"/>
            <a:ext cx="8172400" cy="57775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</a:t>
            </a:r>
          </a:p>
        </p:txBody>
      </p:sp>
    </p:spTree>
    <p:extLst>
      <p:ext uri="{BB962C8B-B14F-4D97-AF65-F5344CB8AC3E}">
        <p14:creationId xmlns:p14="http://schemas.microsoft.com/office/powerpoint/2010/main" val="274468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6264696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</a:t>
            </a:r>
          </a:p>
        </p:txBody>
      </p:sp>
    </p:spTree>
    <p:extLst>
      <p:ext uri="{BB962C8B-B14F-4D97-AF65-F5344CB8AC3E}">
        <p14:creationId xmlns:p14="http://schemas.microsoft.com/office/powerpoint/2010/main" val="388534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"/>
          <a:stretch/>
        </p:blipFill>
        <p:spPr>
          <a:xfrm>
            <a:off x="336382" y="238897"/>
            <a:ext cx="4187267" cy="57184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8"/>
          <a:stretch/>
        </p:blipFill>
        <p:spPr>
          <a:xfrm>
            <a:off x="4577722" y="240411"/>
            <a:ext cx="4381204" cy="57184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瞭解與尊重身心障礙者</a:t>
            </a:r>
          </a:p>
        </p:txBody>
      </p:sp>
    </p:spTree>
    <p:extLst>
      <p:ext uri="{BB962C8B-B14F-4D97-AF65-F5344CB8AC3E}">
        <p14:creationId xmlns:p14="http://schemas.microsoft.com/office/powerpoint/2010/main" val="41111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0455" y="222957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28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60648"/>
            <a:ext cx="4358528" cy="61712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防治數位</a:t>
            </a:r>
            <a:r>
              <a:rPr lang="en-US" altLang="zh-TW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網路性別暴力</a:t>
            </a:r>
          </a:p>
        </p:txBody>
      </p:sp>
    </p:spTree>
    <p:extLst>
      <p:ext uri="{BB962C8B-B14F-4D97-AF65-F5344CB8AC3E}">
        <p14:creationId xmlns:p14="http://schemas.microsoft.com/office/powerpoint/2010/main" val="39143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60432" cy="601777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防制校園詐騙</a:t>
            </a:r>
          </a:p>
        </p:txBody>
      </p:sp>
    </p:spTree>
    <p:extLst>
      <p:ext uri="{BB962C8B-B14F-4D97-AF65-F5344CB8AC3E}">
        <p14:creationId xmlns:p14="http://schemas.microsoft.com/office/powerpoint/2010/main" val="25559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8460432" cy="601777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防制校園詐騙</a:t>
            </a:r>
          </a:p>
        </p:txBody>
      </p:sp>
    </p:spTree>
    <p:extLst>
      <p:ext uri="{BB962C8B-B14F-4D97-AF65-F5344CB8AC3E}">
        <p14:creationId xmlns:p14="http://schemas.microsoft.com/office/powerpoint/2010/main" val="31792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 txBox="1">
            <a:spLocks/>
          </p:cNvSpPr>
          <p:nvPr/>
        </p:nvSpPr>
        <p:spPr>
          <a:xfrm>
            <a:off x="212549" y="2060848"/>
            <a:ext cx="8931451" cy="30963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勿太早到校，放學不逗留</a:t>
            </a:r>
            <a:endParaRPr lang="en-US" altLang="zh-TW" dirty="0" smtClean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不獨自留教室、不至偏僻角落</a:t>
            </a:r>
            <a:endParaRPr lang="en-US" altLang="zh-TW" b="1" dirty="0" smtClean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陌生人問路，可告知 ，不跟隨前往</a:t>
            </a:r>
            <a:endParaRPr lang="en-US" altLang="zh-TW" dirty="0" smtClean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  <a:p>
            <a:r>
              <a:rPr lang="zh-TW" altLang="en-US" dirty="0" smtClean="0">
                <a:solidFill>
                  <a:schemeClr val="tx1"/>
                </a:solidFill>
                <a:latin typeface="文鼎標楷注音" panose="020B0602010101010101" pitchFamily="34" charset="-120"/>
                <a:ea typeface="文鼎標楷注音" panose="020B0602010101010101" pitchFamily="34" charset="-120"/>
              </a:rPr>
              <a:t>陌生人跟隨：大叫  跑到人多處</a:t>
            </a:r>
            <a:endParaRPr lang="zh-TW" altLang="en-US" dirty="0">
              <a:solidFill>
                <a:schemeClr val="tx1"/>
              </a:solidFill>
              <a:latin typeface="文鼎標楷注音" panose="020B0602010101010101" pitchFamily="34" charset="-120"/>
              <a:ea typeface="文鼎標楷注音" panose="020B0602010101010101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安全守則  自我保護</a:t>
            </a:r>
            <a:endParaRPr lang="zh-TW" altLang="en-US" sz="32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 rot="937876">
            <a:off x="4472128" y="972240"/>
            <a:ext cx="43396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協助提醒學生</a:t>
            </a:r>
            <a:endParaRPr lang="zh-TW" alt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06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 rot="21411232">
            <a:off x="127003" y="5310007"/>
            <a:ext cx="2987824" cy="156966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2">
                    <a:lumMod val="75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年度宣導主題</a:t>
            </a:r>
            <a:endParaRPr lang="zh-TW" altLang="en-US" sz="4800" b="1" dirty="0">
              <a:solidFill>
                <a:schemeClr val="bg2">
                  <a:lumMod val="75000"/>
                </a:schemeClr>
              </a:solidFill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43608" y="332656"/>
            <a:ext cx="1415772" cy="48002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「</a:t>
            </a:r>
            <a:r>
              <a:rPr lang="zh-TW" altLang="en-US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友善</a:t>
            </a:r>
            <a:r>
              <a:rPr lang="zh-TW" altLang="en-US" sz="4000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校園無界限 </a:t>
            </a:r>
            <a:endParaRPr lang="en-US" altLang="zh-TW" sz="4000" dirty="0" smtClean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  <a:p>
            <a:r>
              <a:rPr lang="zh-TW" altLang="en-US" sz="4000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陪你勇敢，不再旁</a:t>
            </a:r>
            <a:r>
              <a:rPr lang="zh-TW" altLang="en-US" sz="4000" dirty="0">
                <a:latin typeface="華康POP1體W5" panose="040B0509000000000000" pitchFamily="81" charset="-120"/>
                <a:ea typeface="華康POP1體W5" panose="040B0509000000000000" pitchFamily="81" charset="-120"/>
              </a:rPr>
              <a:t>觀</a:t>
            </a:r>
            <a:r>
              <a:rPr lang="zh-TW" altLang="en-US" sz="4000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」</a:t>
            </a:r>
            <a:endParaRPr lang="zh-TW" altLang="en-US" sz="4000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60648"/>
            <a:ext cx="459535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防溺十招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664036" cy="504056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6093296"/>
            <a:ext cx="486003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安全守則  自我保護</a:t>
            </a:r>
          </a:p>
        </p:txBody>
      </p:sp>
    </p:spTree>
    <p:extLst>
      <p:ext uri="{BB962C8B-B14F-4D97-AF65-F5344CB8AC3E}">
        <p14:creationId xmlns:p14="http://schemas.microsoft.com/office/powerpoint/2010/main" val="10624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" y="669718"/>
            <a:ext cx="9134851" cy="5135546"/>
          </a:xfrm>
        </p:spPr>
      </p:pic>
    </p:spTree>
    <p:extLst>
      <p:ext uri="{BB962C8B-B14F-4D97-AF65-F5344CB8AC3E}">
        <p14:creationId xmlns:p14="http://schemas.microsoft.com/office/powerpoint/2010/main" val="1972421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265"/>
            <a:ext cx="4528622" cy="452596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2265"/>
            <a:ext cx="4575687" cy="45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5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29527"/>
            <a:ext cx="7200800" cy="69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9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8817"/>
            <a:ext cx="7200800" cy="687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4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走廊禁止奔跑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16903"/>
            <a:ext cx="3733800" cy="4968552"/>
          </a:xfrm>
          <a:prstGeom prst="rect">
            <a:avLst/>
          </a:prstGeom>
        </p:spPr>
      </p:pic>
      <p:pic>
        <p:nvPicPr>
          <p:cNvPr id="6" name="圖片 5" descr="R1798614-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17158"/>
            <a:ext cx="3888432" cy="49047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83568" y="5949280"/>
            <a:ext cx="77768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遵守校園規定，不做危險動作</a:t>
            </a:r>
            <a:endParaRPr lang="en-US" altLang="zh-TW" sz="4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88640"/>
            <a:ext cx="269979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維護校園安全</a:t>
            </a:r>
          </a:p>
        </p:txBody>
      </p:sp>
    </p:spTree>
    <p:extLst>
      <p:ext uri="{BB962C8B-B14F-4D97-AF65-F5344CB8AC3E}">
        <p14:creationId xmlns:p14="http://schemas.microsoft.com/office/powerpoint/2010/main" val="22497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79712" y="2744364"/>
            <a:ext cx="5186036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b="1" dirty="0" smtClean="0">
                <a:ln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健康 安全 快樂</a:t>
            </a:r>
            <a:endParaRPr lang="en-US" altLang="zh-TW" sz="6000" b="1" dirty="0" smtClean="0">
              <a:ln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93474" y="646850"/>
            <a:ext cx="6340197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b="1" dirty="0" smtClean="0">
                <a:ln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親師合作</a:t>
            </a:r>
            <a:endParaRPr lang="en-US" altLang="zh-TW" sz="6000" b="1" dirty="0" smtClean="0">
              <a:ln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zh-TW" altLang="en-US" sz="6000" b="1" dirty="0" smtClean="0">
                <a:ln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共同</a:t>
            </a:r>
            <a:r>
              <a:rPr lang="zh-TW" altLang="en-US" sz="6000" b="1" dirty="0">
                <a:ln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築起</a:t>
            </a:r>
            <a:r>
              <a:rPr lang="zh-TW" altLang="en-US" sz="6000" b="1" dirty="0" smtClean="0">
                <a:ln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永康國小</a:t>
            </a:r>
            <a:endParaRPr lang="en-US" altLang="zh-TW" sz="6000" b="1" dirty="0" smtClean="0">
              <a:ln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47637" y="4077072"/>
            <a:ext cx="4031873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zh-TW" altLang="en-US" sz="6000" b="1" dirty="0" smtClean="0">
                <a:ln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的友善校園</a:t>
            </a:r>
            <a:endParaRPr lang="en-US" altLang="zh-TW" sz="6000" b="1" dirty="0" smtClean="0">
              <a:ln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836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0410" y="6208884"/>
            <a:ext cx="278881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校園霸凌</a:t>
            </a:r>
            <a:endParaRPr lang="en-US" altLang="zh-TW" sz="32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4517003" cy="6020244"/>
          </a:xfrm>
          <a:prstGeom prst="rect">
            <a:avLst/>
          </a:prstGeom>
        </p:spPr>
      </p:pic>
      <p:pic>
        <p:nvPicPr>
          <p:cNvPr id="8" name="圖片 7" descr="臺南市性平專線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33802"/>
            <a:ext cx="3240360" cy="519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0410" y="6208884"/>
            <a:ext cx="278881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防治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校園霸凌</a:t>
            </a:r>
            <a:endParaRPr lang="en-US" altLang="zh-TW" sz="3200" b="1" dirty="0">
              <a:solidFill>
                <a:schemeClr val="accent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987824" y="4707642"/>
            <a:ext cx="33057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教育部反霸凌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專線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b="1" dirty="0" smtClean="0"/>
              <a:t>1953</a:t>
            </a:r>
            <a:r>
              <a:rPr lang="zh-TW" altLang="en-US" sz="2000" dirty="0" smtClean="0"/>
              <a:t> </a:t>
            </a:r>
            <a:r>
              <a:rPr lang="zh-TW" altLang="en-US" sz="2000" dirty="0"/>
              <a:t/>
            </a:r>
            <a:br>
              <a:rPr lang="zh-TW" altLang="en-US" sz="2000" dirty="0"/>
            </a:b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永康國小防制霸凌專線</a:t>
            </a:r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2324462#922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6696744" cy="433482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03848" y="6031081"/>
            <a:ext cx="6385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hlinkClick r:id="rId3"/>
              </a:rPr>
              <a:t>https://</a:t>
            </a:r>
            <a:r>
              <a:rPr lang="en-US" altLang="zh-TW" sz="1600" dirty="0" err="1" smtClean="0">
                <a:hlinkClick r:id="rId3"/>
              </a:rPr>
              <a:t>www.youtube.com</a:t>
            </a:r>
            <a:r>
              <a:rPr lang="en-US" altLang="zh-TW" sz="1600" dirty="0" smtClean="0">
                <a:hlinkClick r:id="rId3"/>
              </a:rPr>
              <a:t>/</a:t>
            </a:r>
            <a:r>
              <a:rPr lang="en-US" altLang="zh-TW" sz="1600" dirty="0" err="1" smtClean="0">
                <a:hlinkClick r:id="rId3"/>
              </a:rPr>
              <a:t>watch?v</a:t>
            </a:r>
            <a:r>
              <a:rPr lang="en-US" altLang="zh-TW" sz="1600" dirty="0" smtClean="0">
                <a:hlinkClick r:id="rId3"/>
              </a:rPr>
              <a:t>=</a:t>
            </a:r>
            <a:r>
              <a:rPr lang="en-US" altLang="zh-TW" sz="1600" dirty="0" err="1" smtClean="0">
                <a:hlinkClick r:id="rId3"/>
              </a:rPr>
              <a:t>tyUtR3CV4So&amp;t</a:t>
            </a:r>
            <a:r>
              <a:rPr lang="en-US" altLang="zh-TW" sz="1600" dirty="0" smtClean="0">
                <a:hlinkClick r:id="rId3"/>
              </a:rPr>
              <a:t>=</a:t>
            </a:r>
            <a:r>
              <a:rPr lang="en-US" altLang="zh-TW" sz="1600" dirty="0" err="1" smtClean="0">
                <a:hlinkClick r:id="rId3"/>
              </a:rPr>
              <a:t>12s</a:t>
            </a:r>
            <a:endParaRPr lang="en-US" altLang="zh-TW" sz="16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918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23528" y="836712"/>
            <a:ext cx="3960440" cy="83099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2">
                    <a:lumMod val="75000"/>
                  </a:schemeClr>
                </a:solidFill>
                <a:latin typeface="華康POP1體W5" panose="040B0509000000000000" pitchFamily="81" charset="-120"/>
                <a:ea typeface="華康POP1體W5" panose="040B0509000000000000" pitchFamily="81" charset="-120"/>
              </a:rPr>
              <a:t>其他宣導主題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71600" y="1916832"/>
            <a:ext cx="72728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一、強化校園安全防護措施</a:t>
            </a:r>
            <a:endParaRPr lang="en-US" altLang="zh-TW" sz="3200" b="1" dirty="0" smtClean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二、</a:t>
            </a:r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落實「</a:t>
            </a:r>
            <a:r>
              <a:rPr lang="en-US" altLang="zh-TW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COVID-19</a:t>
            </a:r>
            <a:r>
              <a:rPr lang="en-US" altLang="zh-TW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(</a:t>
            </a:r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因應」</a:t>
            </a:r>
            <a:endParaRPr lang="en-US" altLang="zh-TW" sz="3200" b="1" dirty="0" smtClean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三、強化學生身心健康與輔導</a:t>
            </a:r>
            <a:endParaRPr lang="en-US" altLang="zh-TW" sz="3200" b="1" dirty="0" smtClean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四、強化校園自殺防治工作</a:t>
            </a:r>
            <a:endParaRPr lang="en-US" altLang="zh-TW" sz="3200" b="1" dirty="0" smtClean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五、防制學生藥物濫用</a:t>
            </a:r>
            <a:endParaRPr lang="en-US" altLang="zh-TW" sz="3200" b="1" dirty="0" smtClean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六</a:t>
            </a:r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、</a:t>
            </a:r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瞭解與尊重身心障礙</a:t>
            </a:r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者</a:t>
            </a:r>
            <a:endParaRPr lang="en-US" altLang="zh-TW" sz="3200" b="1" dirty="0" smtClean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七、防治數位</a:t>
            </a:r>
            <a:r>
              <a:rPr lang="en-US" altLang="zh-TW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/</a:t>
            </a:r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網路性別</a:t>
            </a:r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暴力</a:t>
            </a:r>
            <a:endParaRPr lang="en-US" altLang="zh-TW" sz="3200" b="1" dirty="0" smtClean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八</a:t>
            </a:r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、防</a:t>
            </a:r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制</a:t>
            </a:r>
            <a:r>
              <a:rPr lang="zh-TW" altLang="en-US" sz="3200" b="1" dirty="0" smtClean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校園詐</a:t>
            </a:r>
            <a:r>
              <a:rPr lang="zh-TW" altLang="en-US" sz="3200" b="1" dirty="0">
                <a:latin typeface="華康雅風體W3" panose="03000309000000000000" pitchFamily="65" charset="-120"/>
                <a:ea typeface="華康雅風體W3" panose="03000309000000000000" pitchFamily="65" charset="-120"/>
              </a:rPr>
              <a:t>騙</a:t>
            </a:r>
          </a:p>
        </p:txBody>
      </p:sp>
    </p:spTree>
    <p:extLst>
      <p:ext uri="{BB962C8B-B14F-4D97-AF65-F5344CB8AC3E}">
        <p14:creationId xmlns:p14="http://schemas.microsoft.com/office/powerpoint/2010/main" val="333078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6076950" cy="45624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6093296"/>
            <a:ext cx="43143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強化校園安全防護措施</a:t>
            </a:r>
          </a:p>
        </p:txBody>
      </p:sp>
    </p:spTree>
    <p:extLst>
      <p:ext uri="{BB962C8B-B14F-4D97-AF65-F5344CB8AC3E}">
        <p14:creationId xmlns:p14="http://schemas.microsoft.com/office/powerpoint/2010/main" val="176929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3568" y="5949280"/>
            <a:ext cx="77768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遵交通規則，不穿越機車</a:t>
            </a:r>
            <a:r>
              <a:rPr lang="zh-TW" alt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道</a:t>
            </a:r>
            <a:endParaRPr lang="en-US" altLang="zh-TW" sz="4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9742"/>
            <a:ext cx="7488832" cy="572646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2397" y="239742"/>
            <a:ext cx="431437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強化校園安全防護措施</a:t>
            </a:r>
          </a:p>
        </p:txBody>
      </p:sp>
      <p:sp>
        <p:nvSpPr>
          <p:cNvPr id="3" name="橢圓 2"/>
          <p:cNvSpPr/>
          <p:nvPr/>
        </p:nvSpPr>
        <p:spPr>
          <a:xfrm>
            <a:off x="2195736" y="980728"/>
            <a:ext cx="1656184" cy="660267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447764" y="108002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三年級</a:t>
            </a:r>
            <a:endParaRPr lang="zh-TW" altLang="en-US" sz="2400" b="1" dirty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95936" y="1249623"/>
            <a:ext cx="11521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行人通道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0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332656"/>
            <a:ext cx="849694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入校機車慢行 維護學童安全</a:t>
            </a:r>
            <a:endParaRPr lang="en-US" altLang="zh-TW" sz="4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騎機車請配戴安全帽</a:t>
            </a:r>
            <a:endParaRPr lang="en-US" altLang="zh-TW" sz="4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避免人車爭道，</a:t>
            </a:r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校門口人行步道完工後</a:t>
            </a:r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，</a:t>
            </a:r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恢復機車不入校</a:t>
            </a:r>
            <a:endParaRPr lang="en-US" altLang="zh-TW" sz="4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機車停靠，車頭朝外</a:t>
            </a:r>
            <a:endParaRPr lang="en-US" altLang="zh-TW" sz="4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r>
              <a:rPr lang="en-US" altLang="zh-TW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altLang="zh-TW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   </a:t>
            </a:r>
            <a:r>
              <a:rPr lang="zh-TW" altLang="en-US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安全看得見</a:t>
            </a:r>
            <a:endParaRPr lang="en-US" altLang="zh-TW" sz="44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044">
            <a:off x="4295957" y="3872943"/>
            <a:ext cx="4523793" cy="2548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6151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24744"/>
            <a:ext cx="5715000" cy="42386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6093296"/>
            <a:ext cx="608416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落實「</a:t>
            </a:r>
            <a:r>
              <a:rPr lang="en-US" altLang="zh-TW" sz="3200" b="1" dirty="0" err="1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COVID</a:t>
            </a:r>
            <a:r>
              <a:rPr lang="en-US" altLang="zh-TW" sz="32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-19(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新冠肺炎</a:t>
            </a:r>
            <a:r>
              <a:rPr lang="en-US" altLang="zh-TW" sz="32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b="1" dirty="0" smtClean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因應</a:t>
            </a:r>
            <a:r>
              <a:rPr lang="zh-TW" altLang="en-US" sz="3200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11226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40C552523324AB77817270C40FB55" ma:contentTypeVersion="14" ma:contentTypeDescription="Create a new document." ma:contentTypeScope="" ma:versionID="50860331e4ed00968b294d09fda9dce6">
  <xsd:schema xmlns:xsd="http://www.w3.org/2001/XMLSchema" xmlns:xs="http://www.w3.org/2001/XMLSchema" xmlns:p="http://schemas.microsoft.com/office/2006/metadata/properties" xmlns:ns3="2471b22e-aaed-4acc-8b53-8e0797fc9074" xmlns:ns4="10cd59a4-62be-41ea-8af2-e6d230c9e144" targetNamespace="http://schemas.microsoft.com/office/2006/metadata/properties" ma:root="true" ma:fieldsID="658983bb3fc10360dbd2a0ccdfe694bf" ns3:_="" ns4:_="">
    <xsd:import namespace="2471b22e-aaed-4acc-8b53-8e0797fc9074"/>
    <xsd:import namespace="10cd59a4-62be-41ea-8af2-e6d230c9e1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71b22e-aaed-4acc-8b53-8e0797fc90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d59a4-62be-41ea-8af2-e6d230c9e14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6A5A67-2793-4A73-B90F-CCDAB6C7CF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7DF33C-A15E-49EF-B845-6BD31678BE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71b22e-aaed-4acc-8b53-8e0797fc9074"/>
    <ds:schemaRef ds:uri="10cd59a4-62be-41ea-8af2-e6d230c9e1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8418CC-7287-4265-A782-C2700D2086DF}">
  <ds:schemaRefs>
    <ds:schemaRef ds:uri="http://purl.org/dc/dcmitype/"/>
    <ds:schemaRef ds:uri="10cd59a4-62be-41ea-8af2-e6d230c9e144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2471b22e-aaed-4acc-8b53-8e0797fc907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TM04033937[[fn=飛機雲]]</Template>
  <TotalTime>3034</TotalTime>
  <Words>391</Words>
  <Application>Microsoft Office PowerPoint</Application>
  <PresentationFormat>如螢幕大小 (4:3)</PresentationFormat>
  <Paragraphs>55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7" baseType="lpstr">
      <vt:lpstr>文鼎標楷注音</vt:lpstr>
      <vt:lpstr>華康POP1體W5</vt:lpstr>
      <vt:lpstr>華康雅風體W3</vt:lpstr>
      <vt:lpstr>華康新綜藝體W9(P)</vt:lpstr>
      <vt:lpstr>新細明體</vt:lpstr>
      <vt:lpstr>標楷體</vt:lpstr>
      <vt:lpstr>Arial</vt:lpstr>
      <vt:lpstr>Century Gothic</vt:lpstr>
      <vt:lpstr>Wingdings</vt:lpstr>
      <vt:lpstr>Wingdings 2</vt:lpstr>
      <vt:lpstr>飛機雲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usertea</dc:creator>
  <cp:lastModifiedBy>蕭堯駿</cp:lastModifiedBy>
  <cp:revision>171</cp:revision>
  <dcterms:modified xsi:type="dcterms:W3CDTF">2022-09-12T09:34:08Z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0x01010061840C552523324AB77817270C40FB55</vt:lpwstr>
  </property>
</Properties>
</file>