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slide+xml" PartName="/ppt/slides/slide40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1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  <p:sldId id="299" r:id="rId48"/>
  </p:sldIdLst>
  <p:sldSz cy="6858000" cx="12192000"/>
  <p:notesSz cx="6858000" cy="9144000"/>
  <p:embeddedFontLst>
    <p:embeddedFont>
      <p:font typeface="Oswald"/>
      <p:regular r:id="rId49"/>
      <p:bold r:id="rId50"/>
    </p:embeddedFont>
    <p:embeddedFont>
      <p:font typeface="Source Sans Pro"/>
      <p:regular r:id="rId51"/>
      <p:bold r:id="rId52"/>
      <p:italic r:id="rId53"/>
      <p:boldItalic r:id="rId5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6.xml"/><Relationship Id="rId42" Type="http://schemas.openxmlformats.org/officeDocument/2006/relationships/slide" Target="slides/slide38.xml"/><Relationship Id="rId41" Type="http://schemas.openxmlformats.org/officeDocument/2006/relationships/slide" Target="slides/slide37.xml"/><Relationship Id="rId44" Type="http://schemas.openxmlformats.org/officeDocument/2006/relationships/slide" Target="slides/slide40.xml"/><Relationship Id="rId43" Type="http://schemas.openxmlformats.org/officeDocument/2006/relationships/slide" Target="slides/slide39.xml"/><Relationship Id="rId46" Type="http://schemas.openxmlformats.org/officeDocument/2006/relationships/slide" Target="slides/slide42.xml"/><Relationship Id="rId45" Type="http://schemas.openxmlformats.org/officeDocument/2006/relationships/slide" Target="slides/slide41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48" Type="http://schemas.openxmlformats.org/officeDocument/2006/relationships/slide" Target="slides/slide44.xml"/><Relationship Id="rId47" Type="http://schemas.openxmlformats.org/officeDocument/2006/relationships/slide" Target="slides/slide43.xml"/><Relationship Id="rId49" Type="http://schemas.openxmlformats.org/officeDocument/2006/relationships/font" Target="fonts/Oswald-regular.fnt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5" Type="http://schemas.openxmlformats.org/officeDocument/2006/relationships/slide" Target="slides/slide31.xml"/><Relationship Id="rId34" Type="http://schemas.openxmlformats.org/officeDocument/2006/relationships/slide" Target="slides/slide30.xml"/><Relationship Id="rId37" Type="http://schemas.openxmlformats.org/officeDocument/2006/relationships/slide" Target="slides/slide33.xml"/><Relationship Id="rId36" Type="http://schemas.openxmlformats.org/officeDocument/2006/relationships/slide" Target="slides/slide32.xml"/><Relationship Id="rId39" Type="http://schemas.openxmlformats.org/officeDocument/2006/relationships/slide" Target="slides/slide35.xml"/><Relationship Id="rId38" Type="http://schemas.openxmlformats.org/officeDocument/2006/relationships/slide" Target="slides/slide34.xml"/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9" Type="http://schemas.openxmlformats.org/officeDocument/2006/relationships/slide" Target="slides/slide25.xml"/><Relationship Id="rId51" Type="http://schemas.openxmlformats.org/officeDocument/2006/relationships/font" Target="fonts/SourceSansPro-regular.fntdata"/><Relationship Id="rId50" Type="http://schemas.openxmlformats.org/officeDocument/2006/relationships/font" Target="fonts/Oswald-bold.fntdata"/><Relationship Id="rId53" Type="http://schemas.openxmlformats.org/officeDocument/2006/relationships/font" Target="fonts/SourceSansPro-italic.fntdata"/><Relationship Id="rId52" Type="http://schemas.openxmlformats.org/officeDocument/2006/relationships/font" Target="fonts/SourceSansPro-bold.fntdata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54" Type="http://schemas.openxmlformats.org/officeDocument/2006/relationships/font" Target="fonts/SourceSansPro-boldItalic.fntdata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zh-TW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docs.google.com/presentation/d/1XnhAWgPzsX74YzR9WYQ-Zd-ouH1f9Dx0TaVuUHOI79Q/edit?usp=sharing" TargetMode="Externa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youtube.com/watch?v=Zwh5YhITPFI" TargetMode="External"/><Relationship Id="rId3" Type="http://schemas.openxmlformats.org/officeDocument/2006/relationships/hyperlink" Target="https://www.hpa.gov.tw/Pages/Detail.aspx?nodeid=1622&amp;pid=9514" TargetMode="External"/><Relationship Id="rId4" Type="http://schemas.openxmlformats.org/officeDocument/2006/relationships/hyperlink" Target="https://www.hpa.gov.tw/Pages/EBook.aspx?nodeid=3821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7" name="Google Shape;117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" name="Google Shape;118;p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1" name="Google Shape;171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2" name="Google Shape;172;p10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7" name="Google Shape;177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zh-TW"/>
              <a:t>詢問孩子們平常自己都怎麼吃呢？</a:t>
            </a:r>
            <a:endParaRPr/>
          </a:p>
        </p:txBody>
      </p:sp>
      <p:sp>
        <p:nvSpPr>
          <p:cNvPr id="178" name="Google Shape;178;p1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zh-TW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調查孩子們平常吃飯都是吃多少呢ㄥ</a:t>
            </a:r>
            <a:endParaRPr/>
          </a:p>
        </p:txBody>
      </p:sp>
      <p:sp>
        <p:nvSpPr>
          <p:cNvPr id="183" name="Google Shape;183;p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8" name="Google Shape;188;p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zh-TW"/>
              <a:t>請孩子們自己思考看看是否是健康的飲食呢？</a:t>
            </a:r>
            <a:endParaRPr/>
          </a:p>
        </p:txBody>
      </p:sp>
      <p:sp>
        <p:nvSpPr>
          <p:cNvPr id="189" name="Google Shape;189;p1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zh-TW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1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飲食不均衡的狀況下，身體有可能會出現問題喔！</a:t>
            </a:r>
            <a:endParaRPr/>
          </a:p>
        </p:txBody>
      </p:sp>
      <p:sp>
        <p:nvSpPr>
          <p:cNvPr id="194" name="Google Shape;194;p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9" name="Google Shape;199;p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1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每一餐記得掌握「黃金比例221」！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黃金比例221：每餐的飯、菜、肉的體積比=2:2:1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飯和青菜要一樣多，豆魚蛋肉類大約吃菜的一半體積大小就好了～</a:t>
            </a:r>
            <a:endParaRPr/>
          </a:p>
        </p:txBody>
      </p:sp>
      <p:sp>
        <p:nvSpPr>
          <p:cNvPr id="204" name="Google Shape;204;p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1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黃金比例221就是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飯跟菜一樣多，肉是菜的一半</a:t>
            </a:r>
            <a:endParaRPr/>
          </a:p>
        </p:txBody>
      </p:sp>
      <p:sp>
        <p:nvSpPr>
          <p:cNvPr id="209" name="Google Shape;209;p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1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示範營養均衡的便當肉眼看起來體積比是2:2:1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也提醒孩子盡量飯菜分離的好處：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1.了解自己吃下哪些食物、份量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2.避免吃下過多醬料、湯汁，減少不必要油糖鹽的攝取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3.幫助孩子養成細嚼慢嚥的習慣，幫助體位控制、牙口發育</a:t>
            </a:r>
            <a:endParaRPr/>
          </a:p>
        </p:txBody>
      </p:sp>
      <p:sp>
        <p:nvSpPr>
          <p:cNvPr id="214" name="Google Shape;214;p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1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9" name="Google Shape;219;p1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3" name="Google Shape;123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本學期搭配文宣品</a:t>
            </a:r>
            <a:endParaRPr/>
          </a:p>
        </p:txBody>
      </p:sp>
      <p:sp>
        <p:nvSpPr>
          <p:cNvPr id="124" name="Google Shape;124;p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2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全穀雜糧類裡的碳水化合物可以提供我們熱量，讓我們有體力進行一整天的活動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可以讓我們上課有精神、體育課時有活力！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4" name="Google Shape;224;p2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2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小朋友有便秘的經驗嗎？蔬菜裡面的纖維素可以幫助腸胃蠕動、把身體裡的便便清空</a:t>
            </a:r>
            <a:endParaRPr/>
          </a:p>
        </p:txBody>
      </p:sp>
      <p:sp>
        <p:nvSpPr>
          <p:cNvPr id="229" name="Google Shape;229;p2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2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蛋白質可以讓你變強壯、身高長得比別人高，但是要注意唷！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除了適量攝取豆魚蛋肉類是不夠的，還要加上足夠的運動才可以長肌肉、長高唷！</a:t>
            </a:r>
            <a:endParaRPr/>
          </a:p>
        </p:txBody>
      </p:sp>
      <p:sp>
        <p:nvSpPr>
          <p:cNvPr id="234" name="Google Shape;234;p2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2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9" name="Google Shape;239;p2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2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4" name="Google Shape;244;p2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zh-TW"/>
              <a:t>前面已說明過221重點了，除了每餐攝取飯菜肉比例為221，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zh-TW"/>
              <a:t>每天還要吃2拳頭大水果、2杯乳品、1湯匙堅果種子類，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zh-TW"/>
              <a:t>才能攝取六大類食物，成為營養均衡好寶寶唷！</a:t>
            </a:r>
            <a:endParaRPr/>
          </a:p>
        </p:txBody>
      </p:sp>
      <p:sp>
        <p:nvSpPr>
          <p:cNvPr id="245" name="Google Shape;245;p2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2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0" name="Google Shape;250;p2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1" name="Google Shape;251;p2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2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6" name="Google Shape;256;p2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2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1" name="Google Shape;261;p2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b="0" i="0" lang="zh-TW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「學會黃金比例221，破除飲食迷思」影片連結：</a:t>
            </a:r>
            <a:r>
              <a:rPr lang="zh-TW"/>
              <a:t>https://youtu.be/qrQpLR3RO9E</a:t>
            </a:r>
            <a:endParaRPr/>
          </a:p>
        </p:txBody>
      </p:sp>
      <p:sp>
        <p:nvSpPr>
          <p:cNvPr id="262" name="Google Shape;262;p27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2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9" name="Google Shape;269;p2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>
                <a:latin typeface="Microsoft JhengHei"/>
                <a:ea typeface="Microsoft JhengHei"/>
                <a:cs typeface="Microsoft JhengHei"/>
                <a:sym typeface="Microsoft JhengHei"/>
              </a:rPr>
              <a:t>黃金比例221健康操影片連結：https://youtu.be/PES3R920dm8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若場地限制無法跳操，可播放歌曲，讓小朋友看著歌詞跟著一起唱</a:t>
            </a:r>
            <a:endParaRPr/>
          </a:p>
        </p:txBody>
      </p:sp>
      <p:sp>
        <p:nvSpPr>
          <p:cNvPr id="270" name="Google Shape;270;p28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2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提醒孩子們用餐前洗手很重要！</a:t>
            </a:r>
            <a:endParaRPr/>
          </a:p>
        </p:txBody>
      </p:sp>
      <p:sp>
        <p:nvSpPr>
          <p:cNvPr id="276" name="Google Shape;276;p2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9" name="Google Shape;129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" name="Google Shape;130;p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3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1" name="Google Shape;281;p3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b="0" i="0" lang="zh-TW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飲食教育動畫 - 餐前勤洗手 細菌遠離我：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https://youtu.be/qQhpvG5qfZ4?t=77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zh-TW"/>
              <a:t>疾管署-</a:t>
            </a:r>
            <a:r>
              <a:rPr b="0" i="0" lang="zh-TW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正確勤洗手，保護你我他 海報：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https://www.cdc.gov.tw/Category/ListContent/sK-3CqsjLalwpwt7ACBp0Q?uaid=R2YCPeOjZ18nYit5cN8mEg</a:t>
            </a:r>
            <a:endParaRPr/>
          </a:p>
        </p:txBody>
      </p:sp>
      <p:sp>
        <p:nvSpPr>
          <p:cNvPr id="282" name="Google Shape;282;p30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3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7" name="Google Shape;287;p3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8" name="Google Shape;288;p3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1407837fb7b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3" name="Google Shape;293;g1407837fb7b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zh-TW"/>
              <a:t>有獎徵答可以使用 數位工具-Kahoot 增加孩子的興趣，也可提供給各班自行使用此題庫做活動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zh-TW"/>
              <a:t>使用說明：</a:t>
            </a:r>
            <a:r>
              <a:rPr lang="zh-TW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2"/>
              </a:rPr>
              <a:t>https://docs.google.com/presentation/d/1XnhAWgPzsX74YzR9WYQ-Zd-ouH1f9Dx0TaVuUHOI79Q/edit?usp=sharing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zh-TW"/>
              <a:t>遊戲連結：</a:t>
            </a:r>
            <a:r>
              <a:rPr lang="zh-TW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</a:rPr>
              <a:t>https://create.kahoot.it/share/221/4af84e81-439c-4747-8131-a4bd5afc4b0b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4" name="Google Shape;294;g1407837fb7b_0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3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2" name="Google Shape;302;p3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3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7" name="Google Shape;307;p3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8" name="Google Shape;308;p3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3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3" name="Google Shape;313;p3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4" name="Google Shape;314;p3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3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9" name="Google Shape;319;p3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0" name="Google Shape;320;p3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3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5" name="Google Shape;325;p3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6" name="Google Shape;326;p3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3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31" name="Google Shape;331;p3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2" name="Google Shape;332;p37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3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37" name="Google Shape;337;p3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8" name="Google Shape;338;p38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5" name="Google Shape;135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3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43" name="Google Shape;343;p3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4" name="Google Shape;344;p39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4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49" name="Google Shape;349;p4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0" name="Google Shape;350;p40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4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55" name="Google Shape;355;p4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6" name="Google Shape;356;p4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4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61" name="Google Shape;361;p4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2" name="Google Shape;362;p4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4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67" name="Google Shape;367;p4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8" name="Google Shape;368;p4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黃金比例221以我的餐盤建議量為依據，發展成學童好記6大類飲食口訣。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" name="Google Shape;141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提醒孩子們在用餐時盡量飯菜分離</a:t>
            </a:r>
            <a:endParaRPr/>
          </a:p>
        </p:txBody>
      </p:sp>
      <p:sp>
        <p:nvSpPr>
          <p:cNvPr id="147" name="Google Shape;147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2" name="Google Shape;152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8" name="Google Shape;158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3" name="Google Shape;163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zh-TW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午餐時間適合播放歌曲(謝欣芷 - 吃飯了)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https://www.youtube.com/watch?v=Zwh5YhITPFI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zh-TW" sz="1200">
                <a:latin typeface="Arial"/>
                <a:ea typeface="Arial"/>
                <a:cs typeface="Arial"/>
                <a:sym typeface="Arial"/>
              </a:rPr>
              <a:t>國健署-我的餐盤-口訣歌及影片、摺頁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https://www.hpa.gov.tw/Pages/Detail.aspx?nodeid=1622&amp;pid=9514</a:t>
            </a:r>
            <a:endParaRPr sz="1200"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zh-TW" sz="1200">
                <a:latin typeface="Arial"/>
                <a:ea typeface="Arial"/>
                <a:cs typeface="Arial"/>
                <a:sym typeface="Arial"/>
              </a:rPr>
              <a:t>國健署-我的餐盤手冊</a:t>
            </a:r>
            <a:endParaRPr sz="12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https://www.hpa.gov.tw/Pages/EBook.aspx?nodeid=3821</a:t>
            </a:r>
            <a:endParaRPr sz="12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4" name="Google Shape;164;p9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6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6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標題投影片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AF6E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" name="Google Shape;17;p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936965" y="-172716"/>
            <a:ext cx="2441779" cy="19267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8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36946" y="5044807"/>
            <a:ext cx="4581237" cy="1949108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19;p2"/>
          <p:cNvSpPr/>
          <p:nvPr/>
        </p:nvSpPr>
        <p:spPr>
          <a:xfrm>
            <a:off x="838200" y="926463"/>
            <a:ext cx="10515600" cy="494879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20;p2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2"/>
          <p:cNvSpPr txBox="1"/>
          <p:nvPr>
            <p:ph idx="1" type="subTitle"/>
          </p:nvPr>
        </p:nvSpPr>
        <p:spPr>
          <a:xfrm>
            <a:off x="1524000" y="3813176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22" name="Google Shape;22;p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含標題的圖片" type="picTx">
  <p:cSld name="PICTURE_WITH_CAPTION_TEXT"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1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2" name="Google Shape;92;p11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93" name="Google Shape;93;p11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94" name="Google Shape;94;p1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5" name="Google Shape;95;p1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6" name="Google Shape;96;p1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標題及直排文字" type="vertTx">
  <p:cSld name="VERTICAL_TEXT"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9" name="Google Shape;99;p12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0" name="Google Shape;100;p1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1" name="Google Shape;101;p1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2" name="Google Shape;102;p1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直排標題及文字" type="vertTitleAndTx">
  <p:cSld name="VERTICAL_TITLE_AND_VERTICAL_TEXT"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3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5" name="Google Shape;105;p13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6" name="Google Shape;106;p1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7" name="Google Shape;107;p1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8" name="Google Shape;108;p1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標題及圖表或組織圖" type="dgm">
  <p:cSld name="DIAGRAM"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4"/>
          <p:cNvSpPr txBox="1"/>
          <p:nvPr>
            <p:ph type="title"/>
          </p:nvPr>
        </p:nvSpPr>
        <p:spPr>
          <a:xfrm>
            <a:off x="1828800" y="476250"/>
            <a:ext cx="9448800" cy="12763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1" name="Google Shape;111;p14"/>
          <p:cNvSpPr/>
          <p:nvPr>
            <p:ph idx="2" type="dgm"/>
          </p:nvPr>
        </p:nvSpPr>
        <p:spPr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2" name="Google Shape;112;p14"/>
          <p:cNvSpPr txBox="1"/>
          <p:nvPr>
            <p:ph idx="10" type="dt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3" name="Google Shape;113;p14"/>
          <p:cNvSpPr txBox="1"/>
          <p:nvPr>
            <p:ph idx="11" type="ftr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4" name="Google Shape;114;p14"/>
          <p:cNvSpPr txBox="1"/>
          <p:nvPr>
            <p:ph idx="12" type="sldNum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標題及內容" type="obj">
  <p:cSld name="OBJECT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AF6E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" name="Google Shape;27;p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936965" y="-172716"/>
            <a:ext cx="2441779" cy="19267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28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36946" y="5044807"/>
            <a:ext cx="4581237" cy="1949108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Google Shape;29;p3"/>
          <p:cNvSpPr/>
          <p:nvPr/>
        </p:nvSpPr>
        <p:spPr>
          <a:xfrm>
            <a:off x="172825" y="365125"/>
            <a:ext cx="11846350" cy="6221493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Google Shape;30;p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3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2" name="Google Shape;32;p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pic>
        <p:nvPicPr>
          <p:cNvPr id="35" name="Google Shape;35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81000" y="6311900"/>
            <a:ext cx="1627773" cy="5425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標題投影片">
  <p:cSld name="4_標題投影片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AF6E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8" name="Google Shape;38;p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936965" y="-172716"/>
            <a:ext cx="2441779" cy="192678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39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36946" y="5044807"/>
            <a:ext cx="4581237" cy="1949108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Google Shape;40;p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" name="Google Shape;41;p4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4"/>
          <p:cNvSpPr txBox="1"/>
          <p:nvPr>
            <p:ph idx="1" type="subTitle"/>
          </p:nvPr>
        </p:nvSpPr>
        <p:spPr>
          <a:xfrm>
            <a:off x="1524000" y="3813176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43" name="Google Shape;43;p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章節標題" type="secHead">
  <p:cSld name="SECTION_HEADER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5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5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48" name="Google Shape;48;p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" name="Google Shape;50;p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兩個內容" type="twoObj">
  <p:cSld name="TWO_OBJECTS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6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4" name="Google Shape;54;p6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5" name="Google Shape;55;p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比較" type="twoTxTwoObj">
  <p:cSld name="TWO_OBJECTS_WITH_TEX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7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7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61" name="Google Shape;61;p7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2" name="Google Shape;62;p7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63" name="Google Shape;63;p7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4" name="Google Shape;64;p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" name="Google Shape;65;p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只有標題" type="titleOnly">
  <p:cSld name="TITLE_ONLY"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9" name="Google Shape;69;p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空白" type="blank">
  <p:cSld name="BLANK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5" name="Google Shape;75;p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76" name="Google Shape;76;p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5F3DE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" name="Google Shape;77;p9"/>
          <p:cNvSpPr/>
          <p:nvPr/>
        </p:nvSpPr>
        <p:spPr>
          <a:xfrm>
            <a:off x="172825" y="365125"/>
            <a:ext cx="11846350" cy="6221493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78" name="Google Shape;78;p9"/>
          <p:cNvCxnSpPr/>
          <p:nvPr/>
        </p:nvCxnSpPr>
        <p:spPr>
          <a:xfrm>
            <a:off x="9782887" y="209234"/>
            <a:ext cx="1417955" cy="0"/>
          </a:xfrm>
          <a:prstGeom prst="straightConnector1">
            <a:avLst/>
          </a:prstGeom>
          <a:noFill/>
          <a:ln cap="rnd" cmpd="sng" w="158750">
            <a:solidFill>
              <a:srgbClr val="EB7A68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79" name="Google Shape;79;p9"/>
          <p:cNvSpPr/>
          <p:nvPr/>
        </p:nvSpPr>
        <p:spPr>
          <a:xfrm rot="7976472">
            <a:off x="421048" y="-246291"/>
            <a:ext cx="1176012" cy="1190216"/>
          </a:xfrm>
          <a:custGeom>
            <a:rect b="b" l="l" r="r" t="t"/>
            <a:pathLst>
              <a:path extrusionOk="0" h="5321474" w="5566281">
                <a:moveTo>
                  <a:pt x="0" y="1655762"/>
                </a:moveTo>
                <a:lnTo>
                  <a:pt x="0" y="0"/>
                </a:lnTo>
                <a:lnTo>
                  <a:pt x="466461" y="0"/>
                </a:lnTo>
                <a:lnTo>
                  <a:pt x="466461" y="1194649"/>
                </a:lnTo>
                <a:lnTo>
                  <a:pt x="1737361" y="1194649"/>
                </a:lnTo>
                <a:lnTo>
                  <a:pt x="1737360" y="1201547"/>
                </a:lnTo>
                <a:lnTo>
                  <a:pt x="1756689" y="1201547"/>
                </a:lnTo>
                <a:lnTo>
                  <a:pt x="1756689" y="2396196"/>
                </a:lnTo>
                <a:lnTo>
                  <a:pt x="3027589" y="2396196"/>
                </a:lnTo>
                <a:lnTo>
                  <a:pt x="3027589" y="2465133"/>
                </a:lnTo>
                <a:lnTo>
                  <a:pt x="3051954" y="2465134"/>
                </a:lnTo>
                <a:lnTo>
                  <a:pt x="3051954" y="3659783"/>
                </a:lnTo>
                <a:lnTo>
                  <a:pt x="4322853" y="3659783"/>
                </a:lnTo>
                <a:lnTo>
                  <a:pt x="4322853" y="4120896"/>
                </a:lnTo>
                <a:lnTo>
                  <a:pt x="4295382" y="4120895"/>
                </a:lnTo>
                <a:lnTo>
                  <a:pt x="4295382" y="4860361"/>
                </a:lnTo>
                <a:lnTo>
                  <a:pt x="5566281" y="4860361"/>
                </a:lnTo>
                <a:lnTo>
                  <a:pt x="5566281" y="5321474"/>
                </a:lnTo>
                <a:lnTo>
                  <a:pt x="3828921" y="5321474"/>
                </a:lnTo>
                <a:lnTo>
                  <a:pt x="3828921" y="4120895"/>
                </a:lnTo>
                <a:lnTo>
                  <a:pt x="2585493" y="4120896"/>
                </a:lnTo>
                <a:lnTo>
                  <a:pt x="2585493" y="2857309"/>
                </a:lnTo>
                <a:lnTo>
                  <a:pt x="1290228" y="2857309"/>
                </a:lnTo>
                <a:lnTo>
                  <a:pt x="1290228" y="1655762"/>
                </a:lnTo>
                <a:close/>
              </a:path>
            </a:pathLst>
          </a:custGeom>
          <a:solidFill>
            <a:srgbClr val="83C6A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" name="Google Shape;80;p9"/>
          <p:cNvSpPr/>
          <p:nvPr/>
        </p:nvSpPr>
        <p:spPr>
          <a:xfrm>
            <a:off x="11354868" y="70634"/>
            <a:ext cx="277200" cy="277200"/>
          </a:xfrm>
          <a:prstGeom prst="ellipse">
            <a:avLst/>
          </a:prstGeom>
          <a:solidFill>
            <a:srgbClr val="F4B95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" name="Google Shape;81;p9"/>
          <p:cNvSpPr/>
          <p:nvPr/>
        </p:nvSpPr>
        <p:spPr>
          <a:xfrm>
            <a:off x="11718480" y="70634"/>
            <a:ext cx="277200" cy="277200"/>
          </a:xfrm>
          <a:prstGeom prst="ellipse">
            <a:avLst/>
          </a:prstGeom>
          <a:solidFill>
            <a:srgbClr val="F4B95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2" name="Google Shape;82;p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81000" y="6311900"/>
            <a:ext cx="1627773" cy="5425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含標題的內容" type="objTx">
  <p:cSld name="OBJECT_WITH_CAPTION_TEXT"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0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5" name="Google Shape;85;p10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86" name="Google Shape;86;p10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87" name="Google Shape;87;p1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8" name="Google Shape;88;p1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9" name="Google Shape;89;p1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1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3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4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6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6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1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1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0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7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9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8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3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4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2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8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5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1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8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9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0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5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2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4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45.png"/><Relationship Id="rId4" Type="http://schemas.openxmlformats.org/officeDocument/2006/relationships/hyperlink" Target="https://docs.google.com/presentation/u/2/d/1XnhAWgPzsX74YzR9WYQ-Zd-ouH1f9Dx0TaVuUHOI79Q/edit" TargetMode="External"/><Relationship Id="rId5" Type="http://schemas.openxmlformats.org/officeDocument/2006/relationships/hyperlink" Target="https://create.kahoot.it/course/044730f4-2097-47f3-bf6d-a339f749b01e" TargetMode="External"/><Relationship Id="rId6" Type="http://schemas.openxmlformats.org/officeDocument/2006/relationships/hyperlink" Target="https://create.kahoot.it/share/221/4af84e81-439c-4747-8131-a4bd5afc4b0b" TargetMode="Externa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7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49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39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43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42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44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46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9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33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36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40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47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48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5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7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8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0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hyperlink" Target="https://www.youtube.com/watch?v=Zwh5YhITPFI" TargetMode="External"/><Relationship Id="rId4" Type="http://schemas.openxmlformats.org/officeDocument/2006/relationships/hyperlink" Target="https://www.hpa.gov.tw/Pages/Detail.aspx?nodeid=1622&amp;pid=9514" TargetMode="External"/><Relationship Id="rId5" Type="http://schemas.openxmlformats.org/officeDocument/2006/relationships/hyperlink" Target="https://www.hpa.gov.tw/Pages/EBook.aspx?nodeid=3821" TargetMode="Externa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Google Shape;120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57642" y="901989"/>
            <a:ext cx="7876715" cy="50540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Google Shape;174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29056" y="861244"/>
            <a:ext cx="12192000" cy="59967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Google Shape;180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8500" y="152400"/>
            <a:ext cx="11774995" cy="6553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Google Shape;185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818362" y="359664"/>
            <a:ext cx="13633652" cy="63337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Google Shape;191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87203" y="697755"/>
            <a:ext cx="10998137" cy="54624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Google Shape;196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5743" y="334715"/>
            <a:ext cx="12016257" cy="65232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Google Shape;201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3733" y="402063"/>
            <a:ext cx="12071126" cy="62977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Google Shape;206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88972" y="142971"/>
            <a:ext cx="10614056" cy="65720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Google Shape;211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1402" y="231074"/>
            <a:ext cx="11949196" cy="66269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Google Shape;216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77456" y="5799"/>
            <a:ext cx="11437087" cy="68464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Google Shape;221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8889" y="682217"/>
            <a:ext cx="11595597" cy="61757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Google Shape;126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11887200" cy="63509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Google Shape;226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54418"/>
            <a:ext cx="12192000" cy="68417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" name="Google Shape;231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0504" y="100295"/>
            <a:ext cx="11430991" cy="66574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Google Shape;236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95824"/>
            <a:ext cx="12192000" cy="60663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" name="Google Shape;241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48300"/>
            <a:ext cx="12192000" cy="6509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" name="Google Shape;247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04881" y="975147"/>
            <a:ext cx="11601694" cy="49077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Google Shape;253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0688" y="298382"/>
            <a:ext cx="12192000" cy="62612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" name="Google Shape;258;p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6271" y="130778"/>
            <a:ext cx="11839458" cy="65964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41"/>
          <p:cNvSpPr/>
          <p:nvPr/>
        </p:nvSpPr>
        <p:spPr>
          <a:xfrm>
            <a:off x="781300" y="375824"/>
            <a:ext cx="11013443" cy="7489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267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影片欣賞</a:t>
            </a:r>
            <a:endParaRPr sz="4267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5" name="Google Shape;265;p41" title="【學校午餐好食光系列】午餐。好吃|學會黃金比例221，破除飲食迷思|校園偶像劇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92030" y="1124810"/>
            <a:ext cx="9388173" cy="5282349"/>
          </a:xfrm>
          <a:prstGeom prst="rect">
            <a:avLst/>
          </a:prstGeom>
          <a:noFill/>
          <a:ln>
            <a:noFill/>
          </a:ln>
        </p:spPr>
      </p:pic>
      <p:sp>
        <p:nvSpPr>
          <p:cNvPr id="266" name="Google Shape;266;p41"/>
          <p:cNvSpPr/>
          <p:nvPr/>
        </p:nvSpPr>
        <p:spPr>
          <a:xfrm>
            <a:off x="7720620" y="6482176"/>
            <a:ext cx="3159583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https://youtu.be/qrQpLR3RO9E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4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pic>
        <p:nvPicPr>
          <p:cNvPr id="273" name="Google Shape;273;p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40792" y="356349"/>
            <a:ext cx="10510415" cy="61453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Google Shape;278;p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14693" y="423383"/>
            <a:ext cx="11577307" cy="66696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Google Shape;132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63316" y="258805"/>
            <a:ext cx="10065368" cy="63403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" name="Google Shape;284;p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5746" y="136874"/>
            <a:ext cx="11400508" cy="65842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0" name="Google Shape;290;p4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50402" y="1005333"/>
            <a:ext cx="10290940" cy="58526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46"/>
          <p:cNvSpPr txBox="1"/>
          <p:nvPr/>
        </p:nvSpPr>
        <p:spPr>
          <a:xfrm>
            <a:off x="2067200" y="139433"/>
            <a:ext cx="8057700" cy="11697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zh-TW" sz="6000" u="none" cap="none" strike="noStrike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Kahoot！ 互動式遊戲</a:t>
            </a:r>
            <a:endParaRPr b="1" i="0" sz="6000" u="none" cap="none" strike="noStrike">
              <a:solidFill>
                <a:srgbClr val="00000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297" name="Google Shape;297;p46"/>
          <p:cNvPicPr preferRelativeResize="0"/>
          <p:nvPr/>
        </p:nvPicPr>
        <p:blipFill rotWithShape="1">
          <a:blip r:embed="rId3">
            <a:alphaModFix/>
          </a:blip>
          <a:srcRect b="6239" l="2208" r="42025" t="11232"/>
          <a:stretch/>
        </p:blipFill>
        <p:spPr>
          <a:xfrm>
            <a:off x="1052965" y="1179017"/>
            <a:ext cx="6044602" cy="5031766"/>
          </a:xfrm>
          <a:prstGeom prst="rect">
            <a:avLst/>
          </a:prstGeom>
          <a:noFill/>
          <a:ln>
            <a:noFill/>
          </a:ln>
        </p:spPr>
      </p:pic>
      <p:sp>
        <p:nvSpPr>
          <p:cNvPr id="298" name="Google Shape;298;p46">
            <a:hlinkClick r:id="rId4"/>
          </p:cNvPr>
          <p:cNvSpPr/>
          <p:nvPr/>
        </p:nvSpPr>
        <p:spPr>
          <a:xfrm>
            <a:off x="7742275" y="2355633"/>
            <a:ext cx="2970900" cy="1200000"/>
          </a:xfrm>
          <a:prstGeom prst="roundRect">
            <a:avLst>
              <a:gd fmla="val 30834" name="adj"/>
            </a:avLst>
          </a:prstGeom>
          <a:solidFill>
            <a:srgbClr val="FDDA91">
              <a:alpha val="62750"/>
            </a:srgbClr>
          </a:solidFill>
          <a:ln>
            <a:noFill/>
          </a:ln>
          <a:effectLst>
            <a:outerShdw blurRad="57150" rotWithShape="0" algn="bl" dir="8700000" dist="66675">
              <a:srgbClr val="000000">
                <a:alpha val="4710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zh-TW" sz="2500" u="none" cap="none" strike="noStrike">
                <a:solidFill>
                  <a:srgbClr val="A5A5A5"/>
                </a:solidFill>
                <a:latin typeface="Oswald"/>
                <a:ea typeface="Oswald"/>
                <a:cs typeface="Oswald"/>
                <a:sym typeface="Oswald"/>
              </a:rPr>
              <a:t>使用說明</a:t>
            </a:r>
            <a:endParaRPr b="0" i="0" sz="2500" u="none" cap="none" strike="noStrike">
              <a:solidFill>
                <a:srgbClr val="A5A5A5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299" name="Google Shape;299;p46">
            <a:hlinkClick r:id="rId5"/>
          </p:cNvPr>
          <p:cNvSpPr/>
          <p:nvPr/>
        </p:nvSpPr>
        <p:spPr>
          <a:xfrm>
            <a:off x="7713175" y="4037851"/>
            <a:ext cx="3029100" cy="1200000"/>
          </a:xfrm>
          <a:prstGeom prst="roundRect">
            <a:avLst>
              <a:gd fmla="val 30834" name="adj"/>
            </a:avLst>
          </a:prstGeom>
          <a:solidFill>
            <a:srgbClr val="0B5394"/>
          </a:solidFill>
          <a:ln>
            <a:noFill/>
          </a:ln>
          <a:effectLst>
            <a:outerShdw blurRad="57150" rotWithShape="0" algn="bl" dir="8700000" dist="66675">
              <a:srgbClr val="000000">
                <a:alpha val="4710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500" u="sng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黃金比例221</a:t>
            </a:r>
            <a:endParaRPr sz="2500" u="sng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zh-TW" sz="2500" u="sng" cap="none" strike="noStrike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遊戲連結</a:t>
            </a:r>
            <a:endParaRPr b="0" i="0" sz="2500" u="none" cap="none" strike="noStrike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" name="Google Shape;304;p4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9056" y="691624"/>
            <a:ext cx="11613887" cy="62794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" name="Google Shape;310;p4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24938"/>
            <a:ext cx="12192000" cy="6208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6" name="Google Shape;316;p4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5305" y="520956"/>
            <a:ext cx="11961389" cy="58160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2" name="Google Shape;322;p5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04952"/>
            <a:ext cx="12192000" cy="62480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8" name="Google Shape;328;p5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6753" y="911134"/>
            <a:ext cx="11778493" cy="50357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4" name="Google Shape;334;p5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627443"/>
            <a:ext cx="12724949" cy="61025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0" name="Google Shape;340;p5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43332" y="575824"/>
            <a:ext cx="11705335" cy="57063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1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pic>
        <p:nvPicPr>
          <p:cNvPr id="138" name="Google Shape;138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2257" y="179550"/>
            <a:ext cx="11967485" cy="6498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6" name="Google Shape;346;p5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6970" y="331956"/>
            <a:ext cx="12065030" cy="63647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2" name="Google Shape;352;p5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6753" y="920278"/>
            <a:ext cx="11778493" cy="50174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" name="Google Shape;358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5550" y="920400"/>
            <a:ext cx="11326450" cy="6553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4" name="Google Shape;364;p5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6753" y="542294"/>
            <a:ext cx="11778493" cy="57734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0" name="Google Shape;370;p5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639658"/>
            <a:ext cx="12672861" cy="67365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1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pic>
        <p:nvPicPr>
          <p:cNvPr id="144" name="Google Shape;144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56457" y="255757"/>
            <a:ext cx="8279086" cy="63464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Google Shape;149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49429" y="414266"/>
            <a:ext cx="11693141" cy="60294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pic>
        <p:nvPicPr>
          <p:cNvPr id="155" name="Google Shape;155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32918" y="767865"/>
            <a:ext cx="11126164" cy="53222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Google Shape;160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96254" y="426460"/>
            <a:ext cx="10199492" cy="60050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3"/>
          <p:cNvSpPr/>
          <p:nvPr/>
        </p:nvSpPr>
        <p:spPr>
          <a:xfrm>
            <a:off x="2135560" y="764705"/>
            <a:ext cx="7848872" cy="769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zh-TW" sz="4400" u="none" cap="none" strike="noStrik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其他教學資源</a:t>
            </a:r>
            <a:endParaRPr b="0" i="0" sz="4400" u="none" cap="none" strike="noStrike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" name="Google Shape;167;p23"/>
          <p:cNvSpPr/>
          <p:nvPr/>
        </p:nvSpPr>
        <p:spPr>
          <a:xfrm>
            <a:off x="859536" y="1700809"/>
            <a:ext cx="10642508" cy="298543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0" i="0" lang="zh-TW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午餐時間適合播放歌曲(謝欣芷 - 吃飯了)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zh-TW" sz="2800" u="sng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https://www.youtube.com/watch?v=Zwh5YhITPFI</a:t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zh-TW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國健署-我的餐盤-口訣歌及影片、摺頁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https://www.hpa.gov.tw/Pages/Detail.aspx?nodeid=1622&amp;pid=9514</a:t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zh-TW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國健署-我的餐盤手冊</a:t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https://www.hpa.gov.tw/Pages/EBook.aspx?nodeid=3821</a:t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" name="Google Shape;168;p2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Office 佈景主題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佈景主題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