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62" r:id="rId3"/>
    <p:sldId id="310" r:id="rId4"/>
    <p:sldId id="350" r:id="rId5"/>
    <p:sldId id="309" r:id="rId6"/>
    <p:sldId id="316" r:id="rId7"/>
    <p:sldId id="317" r:id="rId8"/>
    <p:sldId id="315" r:id="rId9"/>
    <p:sldId id="318" r:id="rId10"/>
    <p:sldId id="319" r:id="rId11"/>
    <p:sldId id="320" r:id="rId12"/>
    <p:sldId id="322" r:id="rId13"/>
    <p:sldId id="323" r:id="rId14"/>
    <p:sldId id="324" r:id="rId15"/>
    <p:sldId id="326" r:id="rId16"/>
    <p:sldId id="327" r:id="rId17"/>
    <p:sldId id="328" r:id="rId18"/>
    <p:sldId id="332" r:id="rId19"/>
    <p:sldId id="329" r:id="rId20"/>
    <p:sldId id="330" r:id="rId21"/>
    <p:sldId id="333" r:id="rId22"/>
    <p:sldId id="331" r:id="rId23"/>
    <p:sldId id="334" r:id="rId24"/>
    <p:sldId id="335" r:id="rId25"/>
    <p:sldId id="336" r:id="rId26"/>
    <p:sldId id="337" r:id="rId27"/>
    <p:sldId id="338" r:id="rId28"/>
    <p:sldId id="351" r:id="rId29"/>
    <p:sldId id="352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A3E6FF"/>
    <a:srgbClr val="56C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88" autoAdjust="0"/>
  </p:normalViewPr>
  <p:slideViewPr>
    <p:cSldViewPr snapToGrid="0">
      <p:cViewPr varScale="1">
        <p:scale>
          <a:sx n="89" d="100"/>
          <a:sy n="89" d="100"/>
        </p:scale>
        <p:origin x="13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5D480F52-CB3C-4201-8311-841B1A2CC156}" type="datetimeFigureOut">
              <a:rPr lang="zh-TW" altLang="en-US" smtClean="0"/>
              <a:pPr/>
              <a:t>2020/12/4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D195D1BF-EAC4-41DA-A0FE-79446082E8E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1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9A8E97-631F-4071-AB8E-1A2D99513861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57240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34" y="6459100"/>
            <a:ext cx="3328073" cy="290096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04214" y="6482613"/>
            <a:ext cx="5163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圖1-3-2　綜合運用不同類型圖書館的資源和服務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839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1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71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34" y="6459100"/>
            <a:ext cx="3328073" cy="290096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70219" y="6472547"/>
            <a:ext cx="390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圖1-2-1　認識圖書館資源的分類方法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0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48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7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5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2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3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2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8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3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6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65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03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05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16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9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49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-29105"/>
            <a:ext cx="9144000" cy="1213955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329454"/>
            <a:ext cx="9144000" cy="528546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032" y="822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32" y="15814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4216" y="6419475"/>
            <a:ext cx="66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39" b="43367" l="83877" r="96136">
                        <a14:backgroundMark x1="88008" y1="31426" x2="85476" y2="37396"/>
                        <a14:backgroundMark x1="87209" y1="31426" x2="91805" y2="31426"/>
                        <a14:backgroundMark x1="86076" y1="34909" x2="87075" y2="4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8302" r="2721" b="49018"/>
          <a:stretch/>
        </p:blipFill>
        <p:spPr>
          <a:xfrm>
            <a:off x="90764" y="52457"/>
            <a:ext cx="998448" cy="144220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90764" y="6417371"/>
            <a:ext cx="5163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圖1-3-2　綜合運用不同類型圖書館的資源和服務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6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-29105"/>
            <a:ext cx="9144000" cy="1213955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329454"/>
            <a:ext cx="9144000" cy="528546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032" y="822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32" y="15814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4216" y="6419475"/>
            <a:ext cx="66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39" b="43367" l="83877" r="96136">
                        <a14:backgroundMark x1="88008" y1="31426" x2="85476" y2="37396"/>
                        <a14:backgroundMark x1="87209" y1="31426" x2="91805" y2="31426"/>
                        <a14:backgroundMark x1="86076" y1="34909" x2="87075" y2="4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8302" r="2721" b="49018"/>
          <a:stretch/>
        </p:blipFill>
        <p:spPr>
          <a:xfrm>
            <a:off x="90764" y="52457"/>
            <a:ext cx="998448" cy="144220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83666" y="6417371"/>
            <a:ext cx="390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圖1-2-1　認識圖書館資源的分類方法</a:t>
            </a:r>
            <a:endParaRPr lang="zh-TW" alt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755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投影片編號版面配置區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926D2E-089F-49A7-866C-FE91E1226844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TW" altLang="en-US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38748" y="4351941"/>
            <a:ext cx="7032724" cy="64275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4800" dirty="0" smtClean="0"/>
              <a:t>五年級圖書館利用教育</a:t>
            </a:r>
            <a:endParaRPr lang="zh-TW" altLang="en-US" sz="4800" b="1" dirty="0" smtClean="0"/>
          </a:p>
        </p:txBody>
      </p:sp>
      <p:sp>
        <p:nvSpPr>
          <p:cNvPr id="14340" name="矩形 1"/>
          <p:cNvSpPr>
            <a:spLocks noChangeArrowheads="1"/>
          </p:cNvSpPr>
          <p:nvPr/>
        </p:nvSpPr>
        <p:spPr bwMode="auto">
          <a:xfrm>
            <a:off x="952195" y="2048368"/>
            <a:ext cx="72320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運用不同類型圖書館的資源和服務</a:t>
            </a:r>
            <a:endParaRPr kumimoji="0" lang="zh-TW" altLang="en-US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46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08537" y="185788"/>
            <a:ext cx="6753311" cy="79762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出現這個頁面代表什麼意思？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817" t="24621" r="18942" b="4801"/>
          <a:stretch/>
        </p:blipFill>
        <p:spPr>
          <a:xfrm>
            <a:off x="279805" y="983412"/>
            <a:ext cx="8659419" cy="543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2008252" y="3564468"/>
            <a:ext cx="5108541" cy="79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校內館藏中沒有此書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0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30" t="22412" r="18821" b="6981"/>
          <a:stretch/>
        </p:blipFill>
        <p:spPr>
          <a:xfrm>
            <a:off x="205591" y="1440610"/>
            <a:ext cx="8640892" cy="541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708538" y="156844"/>
            <a:ext cx="6166716" cy="7113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目前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可以找到這本書嗎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412735" y="1039615"/>
            <a:ext cx="3499395" cy="7164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架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有幾本？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49134" y="2244276"/>
            <a:ext cx="940279" cy="4540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3"/>
          <p:cNvSpPr txBox="1">
            <a:spLocks/>
          </p:cNvSpPr>
          <p:nvPr/>
        </p:nvSpPr>
        <p:spPr>
          <a:xfrm>
            <a:off x="4104655" y="1039615"/>
            <a:ext cx="4948972" cy="6940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圖書館館藏有幾本？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97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30" t="22412" r="18821" b="6981"/>
          <a:stretch/>
        </p:blipFill>
        <p:spPr>
          <a:xfrm>
            <a:off x="205591" y="1367210"/>
            <a:ext cx="8640892" cy="541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708537" y="185788"/>
            <a:ext cx="7874745" cy="7113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這本書是在十大分類中的哪一類？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59260" y="2527540"/>
            <a:ext cx="923027" cy="442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形圖說文字 7"/>
          <p:cNvSpPr/>
          <p:nvPr/>
        </p:nvSpPr>
        <p:spPr>
          <a:xfrm>
            <a:off x="2348901" y="1630392"/>
            <a:ext cx="3174520" cy="897148"/>
          </a:xfrm>
          <a:prstGeom prst="wedgeEllipseCallout">
            <a:avLst>
              <a:gd name="adj1" fmla="val 67681"/>
              <a:gd name="adj2" fmla="val 6153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語言文學</a:t>
            </a: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</a:p>
        </p:txBody>
      </p:sp>
      <p:sp>
        <p:nvSpPr>
          <p:cNvPr id="9" name="矩形 8"/>
          <p:cNvSpPr/>
          <p:nvPr/>
        </p:nvSpPr>
        <p:spPr>
          <a:xfrm>
            <a:off x="6262777" y="4656626"/>
            <a:ext cx="715993" cy="30484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62777" y="5473344"/>
            <a:ext cx="707366" cy="297727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11" name="橢圓形圖說文字 10"/>
          <p:cNvSpPr/>
          <p:nvPr/>
        </p:nvSpPr>
        <p:spPr>
          <a:xfrm>
            <a:off x="1033190" y="3824791"/>
            <a:ext cx="4393361" cy="1264794"/>
          </a:xfrm>
          <a:prstGeom prst="wedgeEllipseCallout">
            <a:avLst>
              <a:gd name="adj1" fmla="val 67681"/>
              <a:gd name="adj2" fmla="val 6153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這兩個字母各自有什麼意思？</a:t>
            </a:r>
            <a:endParaRPr lang="zh-TW" altLang="en-US" sz="32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199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9" y="1675215"/>
            <a:ext cx="6144405" cy="5145940"/>
          </a:xfrm>
          <a:prstGeom prst="rect">
            <a:avLst/>
          </a:prstGeom>
        </p:spPr>
      </p:pic>
      <p:sp>
        <p:nvSpPr>
          <p:cNvPr id="4" name="標題 3"/>
          <p:cNvSpPr txBox="1">
            <a:spLocks/>
          </p:cNvSpPr>
          <p:nvPr/>
        </p:nvSpPr>
        <p:spPr>
          <a:xfrm>
            <a:off x="863813" y="194415"/>
            <a:ext cx="4622587" cy="7113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擁抱南極企鵝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4680" y="897436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此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系列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目前出版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55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集</a:t>
            </a:r>
          </a:p>
        </p:txBody>
      </p:sp>
      <p:sp>
        <p:nvSpPr>
          <p:cNvPr id="7" name="矩形 6"/>
          <p:cNvSpPr/>
          <p:nvPr/>
        </p:nvSpPr>
        <p:spPr>
          <a:xfrm>
            <a:off x="5259194" y="2436318"/>
            <a:ext cx="3522133" cy="8007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神奇樹屋系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</a:t>
            </a:r>
          </a:p>
        </p:txBody>
      </p:sp>
    </p:spTree>
    <p:extLst>
      <p:ext uri="{BB962C8B-B14F-4D97-AF65-F5344CB8AC3E}">
        <p14:creationId xmlns:p14="http://schemas.microsoft.com/office/powerpoint/2010/main" val="117314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032" y="1407834"/>
            <a:ext cx="7886700" cy="4837992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神奇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樹屋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：飛毯奇遇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874.59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v.34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874.59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v.34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c.1</a:t>
            </a:r>
          </a:p>
          <a:p>
            <a:pPr marL="0" indent="0">
              <a:buNone/>
            </a:pP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神奇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樹屋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：擁抱南極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企鵝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 marL="0" indent="0"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874.59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v.40</a:t>
            </a:r>
          </a:p>
          <a:p>
            <a:pPr marL="0" indent="0"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874.59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v.40 c.1</a:t>
            </a:r>
          </a:p>
          <a:p>
            <a:pPr marL="0" indent="0"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874.59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v.40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c.2</a:t>
            </a: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7" name="雲朵形 6"/>
          <p:cNvSpPr/>
          <p:nvPr/>
        </p:nvSpPr>
        <p:spPr>
          <a:xfrm>
            <a:off x="0" y="2566660"/>
            <a:ext cx="3449096" cy="13832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神奇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樹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屋</a:t>
            </a:r>
            <a:r>
              <a:rPr lang="en-US" altLang="zh-TW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</a:p>
        </p:txBody>
      </p:sp>
      <p:sp>
        <p:nvSpPr>
          <p:cNvPr id="8" name="矩形圖說文字 7"/>
          <p:cNvSpPr/>
          <p:nvPr/>
        </p:nvSpPr>
        <p:spPr>
          <a:xfrm>
            <a:off x="4293783" y="3276600"/>
            <a:ext cx="3360083" cy="673341"/>
          </a:xfrm>
          <a:prstGeom prst="wedgeRectCallout">
            <a:avLst>
              <a:gd name="adj1" fmla="val 2790"/>
              <a:gd name="adj2" fmla="val -8129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冊次號</a:t>
            </a:r>
            <a:r>
              <a:rPr lang="en-US" altLang="zh-TW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volume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6584241" y="188391"/>
            <a:ext cx="2447616" cy="1407496"/>
          </a:xfrm>
          <a:prstGeom prst="wedgeEllipseCallout">
            <a:avLst>
              <a:gd name="adj1" fmla="val -27153"/>
              <a:gd name="adj2" fmla="val 113138"/>
            </a:avLst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複本號</a:t>
            </a:r>
            <a:r>
              <a:rPr lang="en-US" altLang="zh-TW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copy</a:t>
            </a:r>
            <a:endParaRPr lang="zh-TW" altLang="en-US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71824" y="1887162"/>
            <a:ext cx="1685925" cy="108463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171824" y="4522827"/>
            <a:ext cx="1685925" cy="1544597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981533" y="1887162"/>
            <a:ext cx="1076368" cy="1084638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981533" y="4516857"/>
            <a:ext cx="1076368" cy="1550567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140188" y="4905374"/>
            <a:ext cx="888107" cy="116205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140188" y="2389061"/>
            <a:ext cx="888107" cy="581025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4"/>
          <p:cNvSpPr>
            <a:spLocks noGrp="1"/>
          </p:cNvSpPr>
          <p:nvPr>
            <p:ph type="title"/>
          </p:nvPr>
        </p:nvSpPr>
        <p:spPr>
          <a:xfrm>
            <a:off x="674032" y="81651"/>
            <a:ext cx="5383869" cy="111384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一套書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77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以下索書號分別代表什麼意思？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昆蟲記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387.7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v.7</a:t>
            </a:r>
          </a:p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387.7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v.5  c.1</a:t>
            </a:r>
          </a:p>
          <a:p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跑道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859.6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c.4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490" y="1094829"/>
            <a:ext cx="2225615" cy="304878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32583" t="5861" r="35072" b="8912"/>
          <a:stretch/>
        </p:blipFill>
        <p:spPr>
          <a:xfrm>
            <a:off x="6594639" y="3428665"/>
            <a:ext cx="2439998" cy="3355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445812" y="4001131"/>
            <a:ext cx="3812512" cy="800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哪本書為套書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195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8963" t="19237" r="10189" b="7921"/>
          <a:stretch/>
        </p:blipFill>
        <p:spPr>
          <a:xfrm>
            <a:off x="3338423" y="1060953"/>
            <a:ext cx="5805577" cy="398118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6415" t="16691" r="13301" b="3960"/>
          <a:stretch/>
        </p:blipFill>
        <p:spPr>
          <a:xfrm>
            <a:off x="0" y="3486647"/>
            <a:ext cx="4477109" cy="3371353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768921" y="0"/>
            <a:ext cx="6951719" cy="1220318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南市公共圖書館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4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9717" t="21038" r="40859" b="4968"/>
          <a:stretch/>
        </p:blipFill>
        <p:spPr>
          <a:xfrm>
            <a:off x="0" y="-17235"/>
            <a:ext cx="6512271" cy="6875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499191" y="3891315"/>
            <a:ext cx="33472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en-US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南市有</a:t>
            </a:r>
            <a: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</a:t>
            </a: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所公共圖書館</a:t>
            </a:r>
          </a:p>
        </p:txBody>
      </p:sp>
    </p:spTree>
    <p:extLst>
      <p:ext uri="{BB962C8B-B14F-4D97-AF65-F5344CB8AC3E}">
        <p14:creationId xmlns:p14="http://schemas.microsoft.com/office/powerpoint/2010/main" val="270433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3962" r="9717" b="1855"/>
          <a:stretch/>
        </p:blipFill>
        <p:spPr>
          <a:xfrm>
            <a:off x="286695" y="415490"/>
            <a:ext cx="8680160" cy="6003985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9011" y="1682151"/>
            <a:ext cx="2932981" cy="21652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22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6479" r="15361" b="17924"/>
          <a:stretch/>
        </p:blipFill>
        <p:spPr>
          <a:xfrm>
            <a:off x="0" y="923027"/>
            <a:ext cx="9174887" cy="5322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橢圓 3"/>
          <p:cNvSpPr/>
          <p:nvPr/>
        </p:nvSpPr>
        <p:spPr>
          <a:xfrm>
            <a:off x="6159259" y="2225616"/>
            <a:ext cx="1708031" cy="1431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2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74032" y="1571217"/>
            <a:ext cx="751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還記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中文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圖書分類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法將書籍分為幾大類嗎？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0236" t="4504" r="8821" b="7759"/>
          <a:stretch/>
        </p:blipFill>
        <p:spPr>
          <a:xfrm>
            <a:off x="4556266" y="3181150"/>
            <a:ext cx="2579888" cy="2796381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33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4622" t="32976" r="19717" b="28189"/>
          <a:stretch/>
        </p:blipFill>
        <p:spPr>
          <a:xfrm>
            <a:off x="0" y="1791696"/>
            <a:ext cx="9201576" cy="4402070"/>
          </a:xfrm>
          <a:prstGeom prst="rect">
            <a:avLst/>
          </a:prstGeom>
        </p:spPr>
      </p:pic>
      <p:sp>
        <p:nvSpPr>
          <p:cNvPr id="4" name="標題 4"/>
          <p:cNvSpPr txBox="1">
            <a:spLocks/>
          </p:cNvSpPr>
          <p:nvPr/>
        </p:nvSpPr>
        <p:spPr>
          <a:xfrm>
            <a:off x="674031" y="81651"/>
            <a:ext cx="7917877" cy="7206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圖書館的架上有這本書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4"/>
          <p:cNvSpPr txBox="1">
            <a:spLocks/>
          </p:cNvSpPr>
          <p:nvPr/>
        </p:nvSpPr>
        <p:spPr>
          <a:xfrm>
            <a:off x="641849" y="936673"/>
            <a:ext cx="7917877" cy="7206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圖書館的架上有這本書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011" y="5460521"/>
            <a:ext cx="4753155" cy="79363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9012" y="3992730"/>
            <a:ext cx="4684144" cy="133337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11593" y="3237920"/>
            <a:ext cx="1210574" cy="35066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形圖說文字 8"/>
          <p:cNvSpPr/>
          <p:nvPr/>
        </p:nvSpPr>
        <p:spPr>
          <a:xfrm>
            <a:off x="5126607" y="1791695"/>
            <a:ext cx="3174520" cy="897148"/>
          </a:xfrm>
          <a:prstGeom prst="wedgeEllipseCallout">
            <a:avLst>
              <a:gd name="adj1" fmla="val -63026"/>
              <a:gd name="adj2" fmla="val 9615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</a:t>
            </a:r>
          </a:p>
        </p:txBody>
      </p:sp>
    </p:spTree>
    <p:extLst>
      <p:ext uri="{BB962C8B-B14F-4D97-AF65-F5344CB8AC3E}">
        <p14:creationId xmlns:p14="http://schemas.microsoft.com/office/powerpoint/2010/main" val="32273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3551" r="1484" b="55413"/>
          <a:stretch/>
        </p:blipFill>
        <p:spPr>
          <a:xfrm>
            <a:off x="0" y="1906437"/>
            <a:ext cx="9141191" cy="42700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2256" y="1889184"/>
            <a:ext cx="1682151" cy="434771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4"/>
          <p:cNvSpPr txBox="1">
            <a:spLocks/>
          </p:cNvSpPr>
          <p:nvPr/>
        </p:nvSpPr>
        <p:spPr>
          <a:xfrm>
            <a:off x="81132" y="233799"/>
            <a:ext cx="8855834" cy="5470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「典藏館」、「目前所在館」是什麼意思？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769108"/>
            <a:ext cx="4779034" cy="13470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4"/>
          <p:cNvSpPr txBox="1">
            <a:spLocks/>
          </p:cNvSpPr>
          <p:nvPr/>
        </p:nvSpPr>
        <p:spPr>
          <a:xfrm>
            <a:off x="296792" y="1041084"/>
            <a:ext cx="7751653" cy="6051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你從綠色框框中讀到哪些訊息？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34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3962" t="60817" r="19717" b="17415"/>
          <a:stretch/>
        </p:blipFill>
        <p:spPr>
          <a:xfrm>
            <a:off x="103516" y="2475781"/>
            <a:ext cx="8903974" cy="2353671"/>
          </a:xfrm>
          <a:prstGeom prst="rect">
            <a:avLst/>
          </a:prstGeom>
        </p:spPr>
      </p:pic>
      <p:sp>
        <p:nvSpPr>
          <p:cNvPr id="4" name="標題 4"/>
          <p:cNvSpPr txBox="1">
            <a:spLocks/>
          </p:cNvSpPr>
          <p:nvPr/>
        </p:nvSpPr>
        <p:spPr>
          <a:xfrm>
            <a:off x="572838" y="1290356"/>
            <a:ext cx="5310377" cy="7206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比較兩者借出的情況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422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3" name="標題 4"/>
          <p:cNvSpPr txBox="1">
            <a:spLocks/>
          </p:cNvSpPr>
          <p:nvPr/>
        </p:nvSpPr>
        <p:spPr>
          <a:xfrm>
            <a:off x="676355" y="324197"/>
            <a:ext cx="7611378" cy="57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想借的書被借走了，該怎麼辦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34622" t="32976" r="19717" b="28189"/>
          <a:stretch/>
        </p:blipFill>
        <p:spPr>
          <a:xfrm>
            <a:off x="0" y="1195464"/>
            <a:ext cx="9201576" cy="440207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7970808" y="3485073"/>
            <a:ext cx="1173192" cy="109555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8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" t="6666" r="26332" b="15723"/>
          <a:stretch/>
        </p:blipFill>
        <p:spPr>
          <a:xfrm>
            <a:off x="852237" y="0"/>
            <a:ext cx="7135824" cy="68664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8907" y="1966822"/>
            <a:ext cx="2619242" cy="3364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148907" y="2329132"/>
            <a:ext cx="1316653" cy="33198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7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6" name="標題 4"/>
          <p:cNvSpPr txBox="1">
            <a:spLocks/>
          </p:cNvSpPr>
          <p:nvPr/>
        </p:nvSpPr>
        <p:spPr>
          <a:xfrm>
            <a:off x="859762" y="235057"/>
            <a:ext cx="5886095" cy="572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預計哪一天可以取書？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34622" t="32976" r="19717" b="28189"/>
          <a:stretch/>
        </p:blipFill>
        <p:spPr>
          <a:xfrm>
            <a:off x="0" y="1195464"/>
            <a:ext cx="9201576" cy="440207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7970808" y="3485073"/>
            <a:ext cx="1173192" cy="109555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23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有獎徵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中文圖書分類法將書籍分為哪些類別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在索書號中，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代表什麼意思？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在索書號中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什麼意思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這個索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號代表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什麼意思？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科學實驗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》301.3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v.2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c.3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7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3774" t="27946" r="20849" b="43040"/>
          <a:stretch/>
        </p:blipFill>
        <p:spPr>
          <a:xfrm>
            <a:off x="0" y="1923689"/>
            <a:ext cx="9040483" cy="3251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768922" y="323791"/>
            <a:ext cx="7415294" cy="6855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目前到圖書館可以看到幾本書？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13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4811" t="53773" r="20189" b="19728"/>
          <a:stretch/>
        </p:blipFill>
        <p:spPr>
          <a:xfrm>
            <a:off x="0" y="1846053"/>
            <a:ext cx="9141104" cy="30278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384" y="2595251"/>
            <a:ext cx="4753155" cy="94157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4"/>
          <p:cNvSpPr txBox="1">
            <a:spLocks/>
          </p:cNvSpPr>
          <p:nvPr/>
        </p:nvSpPr>
        <p:spPr>
          <a:xfrm>
            <a:off x="763696" y="300503"/>
            <a:ext cx="7751653" cy="6051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你從綠色框框中讀到哪些訊息？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49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82" name="Group 106"/>
          <p:cNvGrpSpPr>
            <a:grpSpLocks/>
          </p:cNvGrpSpPr>
          <p:nvPr/>
        </p:nvGrpSpPr>
        <p:grpSpPr bwMode="auto">
          <a:xfrm>
            <a:off x="329966" y="1564480"/>
            <a:ext cx="6000750" cy="1138238"/>
            <a:chOff x="1338" y="1071"/>
            <a:chExt cx="3780" cy="717"/>
          </a:xfrm>
        </p:grpSpPr>
        <p:sp>
          <p:nvSpPr>
            <p:cNvPr id="28687" name="Rectangle 7"/>
            <p:cNvSpPr>
              <a:spLocks noChangeArrowheads="1"/>
            </p:cNvSpPr>
            <p:nvPr/>
          </p:nvSpPr>
          <p:spPr bwMode="auto">
            <a:xfrm>
              <a:off x="1338" y="1480"/>
              <a:ext cx="378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2600" b="1" dirty="0">
                  <a:solidFill>
                    <a:srgbClr val="A50021"/>
                  </a:solidFill>
                  <a:latin typeface="標楷體" pitchFamily="65" charset="-120"/>
                  <a:ea typeface="標楷體" pitchFamily="65" charset="-120"/>
                </a:rPr>
                <a:t>--</a:t>
              </a:r>
              <a:r>
                <a:rPr kumimoji="0" lang="zh-TW" altLang="en-US" sz="2600" b="1" dirty="0">
                  <a:solidFill>
                    <a:srgbClr val="A50021"/>
                  </a:solidFill>
                  <a:latin typeface="標楷體" pitchFamily="65" charset="-120"/>
                  <a:ea typeface="標楷體" pitchFamily="65" charset="-120"/>
                </a:rPr>
                <a:t>按圖書內容給予號碼，共分十類</a:t>
              </a:r>
              <a:r>
                <a:rPr kumimoji="0" lang="zh-TW" altLang="en-US" sz="2600" b="1" dirty="0">
                  <a:solidFill>
                    <a:srgbClr val="A50021"/>
                  </a:solidFill>
                  <a:latin typeface="Calibri" pitchFamily="34" charset="0"/>
                  <a:ea typeface="微軟正黑體" panose="020B0604030504040204" pitchFamily="34" charset="-120"/>
                </a:rPr>
                <a:t>。</a:t>
              </a:r>
            </a:p>
          </p:txBody>
        </p:sp>
        <p:grpSp>
          <p:nvGrpSpPr>
            <p:cNvPr id="28688" name="Group 94"/>
            <p:cNvGrpSpPr>
              <a:grpSpLocks/>
            </p:cNvGrpSpPr>
            <p:nvPr/>
          </p:nvGrpSpPr>
          <p:grpSpPr bwMode="auto">
            <a:xfrm>
              <a:off x="1429" y="1071"/>
              <a:ext cx="2842" cy="382"/>
              <a:chOff x="567" y="300"/>
              <a:chExt cx="2842" cy="382"/>
            </a:xfrm>
          </p:grpSpPr>
          <p:sp>
            <p:nvSpPr>
              <p:cNvPr id="28689" name="Rectangle 90"/>
              <p:cNvSpPr>
                <a:spLocks noChangeArrowheads="1"/>
              </p:cNvSpPr>
              <p:nvPr/>
            </p:nvSpPr>
            <p:spPr bwMode="auto">
              <a:xfrm>
                <a:off x="567" y="300"/>
                <a:ext cx="1914" cy="371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zh-TW" altLang="en-US" sz="3200" b="1" dirty="0">
                    <a:solidFill>
                      <a:srgbClr val="0000CC"/>
                    </a:solidFill>
                    <a:latin typeface="Calibri" pitchFamily="34" charset="0"/>
                    <a:ea typeface="標楷體" pitchFamily="65" charset="-120"/>
                  </a:rPr>
                  <a:t>中文圖書分類法</a:t>
                </a:r>
              </a:p>
            </p:txBody>
          </p:sp>
          <p:sp>
            <p:nvSpPr>
              <p:cNvPr id="28690" name="Rectangle 91"/>
              <p:cNvSpPr>
                <a:spLocks noChangeArrowheads="1"/>
              </p:cNvSpPr>
              <p:nvPr/>
            </p:nvSpPr>
            <p:spPr bwMode="auto">
              <a:xfrm>
                <a:off x="2517" y="391"/>
                <a:ext cx="89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zh-TW" sz="2400" b="1">
                    <a:latin typeface="標楷體" pitchFamily="65" charset="-120"/>
                    <a:ea typeface="標楷體" pitchFamily="65" charset="-120"/>
                  </a:rPr>
                  <a:t>(2007</a:t>
                </a:r>
                <a:r>
                  <a:rPr kumimoji="0" lang="zh-TW" altLang="en-US" sz="2400" b="1">
                    <a:latin typeface="標楷體" pitchFamily="65" charset="-120"/>
                    <a:ea typeface="標楷體" pitchFamily="65" charset="-120"/>
                  </a:rPr>
                  <a:t>版</a:t>
                </a:r>
                <a:r>
                  <a:rPr kumimoji="0" lang="en-US" altLang="zh-TW" sz="2400" b="1">
                    <a:latin typeface="標楷體" pitchFamily="65" charset="-120"/>
                    <a:ea typeface="標楷體" pitchFamily="65" charset="-120"/>
                  </a:rPr>
                  <a:t>)</a:t>
                </a:r>
              </a:p>
            </p:txBody>
          </p:sp>
        </p:grpSp>
      </p:grpSp>
      <p:sp>
        <p:nvSpPr>
          <p:cNvPr id="50269" name="Rectangle 93"/>
          <p:cNvSpPr>
            <a:spLocks noChangeArrowheads="1"/>
          </p:cNvSpPr>
          <p:nvPr/>
        </p:nvSpPr>
        <p:spPr bwMode="auto">
          <a:xfrm>
            <a:off x="3570054" y="5393186"/>
            <a:ext cx="3733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20000"/>
              </a:spcAft>
            </a:pPr>
            <a:r>
              <a:rPr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900</a:t>
            </a:r>
            <a:r>
              <a:rPr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藝術類</a:t>
            </a:r>
          </a:p>
        </p:txBody>
      </p:sp>
      <p:sp>
        <p:nvSpPr>
          <p:cNvPr id="50271" name="Rectangle 95"/>
          <p:cNvSpPr>
            <a:spLocks noChangeArrowheads="1"/>
          </p:cNvSpPr>
          <p:nvPr/>
        </p:nvSpPr>
        <p:spPr bwMode="auto">
          <a:xfrm>
            <a:off x="329966" y="5461602"/>
            <a:ext cx="28829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應用科學類</a:t>
            </a:r>
          </a:p>
        </p:txBody>
      </p:sp>
      <p:sp>
        <p:nvSpPr>
          <p:cNvPr id="50272" name="Rectangle 96"/>
          <p:cNvSpPr>
            <a:spLocks noChangeArrowheads="1"/>
          </p:cNvSpPr>
          <p:nvPr/>
        </p:nvSpPr>
        <p:spPr bwMode="auto">
          <a:xfrm>
            <a:off x="349216" y="2876152"/>
            <a:ext cx="1517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總類</a:t>
            </a:r>
          </a:p>
        </p:txBody>
      </p:sp>
      <p:sp>
        <p:nvSpPr>
          <p:cNvPr id="50273" name="Rectangle 97"/>
          <p:cNvSpPr>
            <a:spLocks noChangeArrowheads="1"/>
          </p:cNvSpPr>
          <p:nvPr/>
        </p:nvSpPr>
        <p:spPr bwMode="auto">
          <a:xfrm>
            <a:off x="329966" y="3548668"/>
            <a:ext cx="1898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哲學類</a:t>
            </a:r>
          </a:p>
        </p:txBody>
      </p:sp>
      <p:sp>
        <p:nvSpPr>
          <p:cNvPr id="50274" name="Rectangle 98"/>
          <p:cNvSpPr>
            <a:spLocks noChangeArrowheads="1"/>
          </p:cNvSpPr>
          <p:nvPr/>
        </p:nvSpPr>
        <p:spPr bwMode="auto">
          <a:xfrm>
            <a:off x="329966" y="4207971"/>
            <a:ext cx="1898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宗教類</a:t>
            </a:r>
          </a:p>
        </p:txBody>
      </p:sp>
      <p:sp>
        <p:nvSpPr>
          <p:cNvPr id="50275" name="Rectangle 99"/>
          <p:cNvSpPr>
            <a:spLocks noChangeArrowheads="1"/>
          </p:cNvSpPr>
          <p:nvPr/>
        </p:nvSpPr>
        <p:spPr bwMode="auto">
          <a:xfrm>
            <a:off x="329966" y="4856932"/>
            <a:ext cx="19161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科學類</a:t>
            </a:r>
          </a:p>
        </p:txBody>
      </p:sp>
      <p:sp>
        <p:nvSpPr>
          <p:cNvPr id="50276" name="Rectangle 100"/>
          <p:cNvSpPr>
            <a:spLocks noChangeArrowheads="1"/>
          </p:cNvSpPr>
          <p:nvPr/>
        </p:nvSpPr>
        <p:spPr bwMode="auto">
          <a:xfrm>
            <a:off x="3512904" y="2913856"/>
            <a:ext cx="2660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社會科學類</a:t>
            </a:r>
          </a:p>
        </p:txBody>
      </p:sp>
      <p:sp>
        <p:nvSpPr>
          <p:cNvPr id="50277" name="Rectangle 101"/>
          <p:cNvSpPr>
            <a:spLocks noChangeArrowheads="1"/>
          </p:cNvSpPr>
          <p:nvPr/>
        </p:nvSpPr>
        <p:spPr bwMode="auto">
          <a:xfrm>
            <a:off x="3512904" y="3594100"/>
            <a:ext cx="36464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史地類</a:t>
            </a:r>
            <a:r>
              <a:rPr kumimoji="0" lang="en-US" altLang="zh-TW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中國史地</a:t>
            </a:r>
          </a:p>
        </p:txBody>
      </p:sp>
      <p:sp>
        <p:nvSpPr>
          <p:cNvPr id="50278" name="Rectangle 102"/>
          <p:cNvSpPr>
            <a:spLocks noChangeArrowheads="1"/>
          </p:cNvSpPr>
          <p:nvPr/>
        </p:nvSpPr>
        <p:spPr bwMode="auto">
          <a:xfrm>
            <a:off x="3512903" y="4234605"/>
            <a:ext cx="36464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史地類</a:t>
            </a:r>
            <a:r>
              <a:rPr kumimoji="0" lang="en-US" altLang="zh-TW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世界史地</a:t>
            </a:r>
          </a:p>
        </p:txBody>
      </p:sp>
      <p:sp>
        <p:nvSpPr>
          <p:cNvPr id="50279" name="Rectangle 103"/>
          <p:cNvSpPr>
            <a:spLocks noChangeArrowheads="1"/>
          </p:cNvSpPr>
          <p:nvPr/>
        </p:nvSpPr>
        <p:spPr bwMode="auto">
          <a:xfrm>
            <a:off x="3570054" y="4797362"/>
            <a:ext cx="26860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800</a:t>
            </a:r>
            <a:r>
              <a:rPr kumimoji="0" lang="zh-TW" altLang="en-US" sz="3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語言文學類</a:t>
            </a:r>
          </a:p>
        </p:txBody>
      </p:sp>
      <p:sp>
        <p:nvSpPr>
          <p:cNvPr id="28684" name="AutoShape 104"/>
          <p:cNvSpPr>
            <a:spLocks noChangeArrowheads="1"/>
          </p:cNvSpPr>
          <p:nvPr/>
        </p:nvSpPr>
        <p:spPr bwMode="auto">
          <a:xfrm>
            <a:off x="4623397" y="343088"/>
            <a:ext cx="3641725" cy="1522413"/>
          </a:xfrm>
          <a:prstGeom prst="cloudCallout">
            <a:avLst>
              <a:gd name="adj1" fmla="val 29262"/>
              <a:gd name="adj2" fmla="val 17150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/>
          <a:p>
            <a:pPr algn="ctr"/>
            <a:r>
              <a:rPr lang="zh-TW" altLang="en-US" sz="3200" b="1" dirty="0" smtClean="0">
                <a:solidFill>
                  <a:srgbClr val="A50021"/>
                </a:solidFill>
                <a:latin typeface="Calibri" pitchFamily="34" charset="0"/>
                <a:ea typeface="標楷體" pitchFamily="65" charset="-120"/>
              </a:rPr>
              <a:t>圖</a:t>
            </a:r>
            <a:r>
              <a:rPr lang="zh-TW" altLang="en-US" sz="3200" b="1" dirty="0">
                <a:solidFill>
                  <a:srgbClr val="A50021"/>
                </a:solidFill>
                <a:latin typeface="Calibri" pitchFamily="34" charset="0"/>
                <a:ea typeface="標楷體" pitchFamily="65" charset="-120"/>
              </a:rPr>
              <a:t>書</a:t>
            </a:r>
            <a:r>
              <a:rPr kumimoji="0" lang="zh-TW" altLang="en-US" sz="3200" b="1" dirty="0" smtClean="0">
                <a:solidFill>
                  <a:srgbClr val="A50021"/>
                </a:solidFill>
                <a:latin typeface="Calibri" pitchFamily="34" charset="0"/>
                <a:ea typeface="標楷體" pitchFamily="65" charset="-120"/>
              </a:rPr>
              <a:t>要如何分類</a:t>
            </a:r>
            <a:r>
              <a:rPr kumimoji="0" lang="zh-TW" altLang="en-US" sz="3200" b="1" dirty="0">
                <a:solidFill>
                  <a:srgbClr val="A50021"/>
                </a:solidFill>
                <a:latin typeface="Calibri" pitchFamily="34" charset="0"/>
                <a:ea typeface="標楷體" pitchFamily="65" charset="-120"/>
              </a:rPr>
              <a:t>呢？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clrChange>
              <a:clrFrom>
                <a:srgbClr val="DCF2FF"/>
              </a:clrFrom>
              <a:clrTo>
                <a:srgbClr val="DCF2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8384" y="3665415"/>
            <a:ext cx="2438202" cy="273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Google Shape;117;p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48048" y="6419850"/>
            <a:ext cx="6588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dirty="0" smtClean="0">
                <a:latin typeface="Arial" charset="0"/>
                <a:cs typeface="Arial" charset="0"/>
                <a:sym typeface="Arial" charset="0"/>
              </a:rPr>
              <a:t>10</a:t>
            </a:r>
            <a:endParaRPr lang="zh-TW" altLang="zh-TW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8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69" grpId="0" autoUpdateAnimBg="0"/>
      <p:bldP spid="50271" grpId="0" autoUpdateAnimBg="0"/>
      <p:bldP spid="50272" grpId="0" autoUpdateAnimBg="0"/>
      <p:bldP spid="50273" grpId="0" autoUpdateAnimBg="0"/>
      <p:bldP spid="50274" grpId="0" autoUpdateAnimBg="0"/>
      <p:bldP spid="50275" grpId="0" autoUpdateAnimBg="0"/>
      <p:bldP spid="50276" grpId="0" autoUpdateAnimBg="0"/>
      <p:bldP spid="50277" grpId="0" autoUpdateAnimBg="0"/>
      <p:bldP spid="50278" grpId="0" autoUpdateAnimBg="0"/>
      <p:bldP spid="5027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6344" y="1188818"/>
            <a:ext cx="5376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000 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林總總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是總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8611" y="198569"/>
            <a:ext cx="4784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圖書十</a:t>
            </a:r>
            <a:r>
              <a:rPr lang="zh-TW" altLang="en-US" sz="4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分類口訣</a:t>
            </a:r>
            <a:endParaRPr lang="zh-TW" altLang="en-US" sz="44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66344" y="1742812"/>
            <a:ext cx="5916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 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思</a:t>
            </a:r>
            <a:r>
              <a:rPr lang="zh-TW" altLang="en-US" sz="3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一想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哲學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哲學類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6344" y="2291860"/>
            <a:ext cx="5916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 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彌陀佛是宗教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宗教類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43663" y="2833841"/>
            <a:ext cx="6725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 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明水秀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真自然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自然科學類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2999" y="3384819"/>
            <a:ext cx="6766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400 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際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運用妙科學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應用科學類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2999" y="3904220"/>
            <a:ext cx="672491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 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朋友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</a:t>
            </a:r>
            <a:r>
              <a:rPr lang="en-US" altLang="zh-TW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社會科學類</a:t>
            </a:r>
            <a:r>
              <a:rPr lang="en-US" altLang="zh-TW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2999" y="4423621"/>
            <a:ext cx="78149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600 </a:t>
            </a:r>
            <a:r>
              <a:rPr lang="zh-TW" altLang="en-US" sz="3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朝古都在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史地類</a:t>
            </a:r>
            <a:r>
              <a:rPr lang="en-US" altLang="zh-TW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中國史地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2999" y="4943022"/>
            <a:ext cx="78149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700 </a:t>
            </a:r>
            <a:r>
              <a:rPr lang="zh-TW" altLang="en-US" sz="3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大奇景世界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史地類</a:t>
            </a:r>
            <a:r>
              <a:rPr lang="en-US" altLang="zh-TW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世界史地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2999" y="5462423"/>
            <a:ext cx="672491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800 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才高</a:t>
            </a:r>
            <a:r>
              <a:rPr lang="zh-TW" altLang="en-US" sz="3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斗是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文學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語言文學類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2999" y="5981824"/>
            <a:ext cx="585288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900 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3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藝術最</a:t>
            </a:r>
            <a:r>
              <a:rPr lang="zh-TW" altLang="en-US" sz="34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久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藝術類</a:t>
            </a:r>
            <a:r>
              <a:rPr lang="en-US" altLang="zh-TW" sz="3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00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10281" y="1781673"/>
            <a:ext cx="5216730" cy="1325563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如何上網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搜尋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書籍？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706" y="3593019"/>
            <a:ext cx="3692104" cy="246189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9" y="3402943"/>
            <a:ext cx="3229446" cy="22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37935" y="77484"/>
            <a:ext cx="5433469" cy="719986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永康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國小圖書館網站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6699" t="11676" r="17358" b="5304"/>
          <a:stretch/>
        </p:blipFill>
        <p:spPr>
          <a:xfrm>
            <a:off x="661582" y="797470"/>
            <a:ext cx="7973460" cy="5646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橢圓 4"/>
          <p:cNvSpPr/>
          <p:nvPr/>
        </p:nvSpPr>
        <p:spPr>
          <a:xfrm>
            <a:off x="264088" y="650161"/>
            <a:ext cx="1673524" cy="719986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4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4564" t="13093" r="2369" b="5882"/>
          <a:stretch/>
        </p:blipFill>
        <p:spPr>
          <a:xfrm>
            <a:off x="828136" y="982561"/>
            <a:ext cx="7523312" cy="5436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992037" y="169274"/>
            <a:ext cx="2458529" cy="728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學校首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</a:p>
        </p:txBody>
      </p:sp>
      <p:sp>
        <p:nvSpPr>
          <p:cNvPr id="5" name="橢圓 4"/>
          <p:cNvSpPr/>
          <p:nvPr/>
        </p:nvSpPr>
        <p:spPr>
          <a:xfrm>
            <a:off x="4735903" y="3450566"/>
            <a:ext cx="3329795" cy="2208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57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4" name="標題 3"/>
          <p:cNvSpPr txBox="1">
            <a:spLocks/>
          </p:cNvSpPr>
          <p:nvPr/>
        </p:nvSpPr>
        <p:spPr>
          <a:xfrm>
            <a:off x="837935" y="77484"/>
            <a:ext cx="2612631" cy="7199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搜尋書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籍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6415" t="11677" r="23963" b="5304"/>
          <a:stretch/>
        </p:blipFill>
        <p:spPr>
          <a:xfrm>
            <a:off x="612474" y="669736"/>
            <a:ext cx="7416362" cy="580870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7418" y="898016"/>
            <a:ext cx="2294626" cy="98341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60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30" t="22412" r="18821" b="6981"/>
          <a:stretch/>
        </p:blipFill>
        <p:spPr>
          <a:xfrm>
            <a:off x="324293" y="785002"/>
            <a:ext cx="8640892" cy="541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4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1823</TotalTime>
  <Words>560</Words>
  <Application>Microsoft Office PowerPoint</Application>
  <PresentationFormat>如螢幕大小 (4:3)</PresentationFormat>
  <Paragraphs>111</Paragraphs>
  <Slides>28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微軟正黑體</vt:lpstr>
      <vt:lpstr>新細明體</vt:lpstr>
      <vt:lpstr>標楷體</vt:lpstr>
      <vt:lpstr>Arial</vt:lpstr>
      <vt:lpstr>Calibri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如何上網搜尋書籍？</vt:lpstr>
      <vt:lpstr>永康國小圖書館網站</vt:lpstr>
      <vt:lpstr>PowerPoint 簡報</vt:lpstr>
      <vt:lpstr>PowerPoint 簡報</vt:lpstr>
      <vt:lpstr>PowerPoint 簡報</vt:lpstr>
      <vt:lpstr>出現這個頁面代表什麼意思？</vt:lpstr>
      <vt:lpstr>PowerPoint 簡報</vt:lpstr>
      <vt:lpstr>PowerPoint 簡報</vt:lpstr>
      <vt:lpstr>PowerPoint 簡報</vt:lpstr>
      <vt:lpstr>如何將一套書編號？</vt:lpstr>
      <vt:lpstr>以下索書號分別代表什麼意思？</vt:lpstr>
      <vt:lpstr>認識臺南市公共圖書館網站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有獎徵答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Maggie Chen</dc:creator>
  <cp:lastModifiedBy>usertea</cp:lastModifiedBy>
  <cp:revision>261</cp:revision>
  <dcterms:created xsi:type="dcterms:W3CDTF">2019-05-02T08:58:38Z</dcterms:created>
  <dcterms:modified xsi:type="dcterms:W3CDTF">2020-12-04T08:15:48Z</dcterms:modified>
</cp:coreProperties>
</file>